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05" r:id="rId2"/>
    <p:sldId id="435" r:id="rId3"/>
    <p:sldId id="436" r:id="rId4"/>
    <p:sldId id="409" r:id="rId5"/>
    <p:sldId id="434" r:id="rId6"/>
    <p:sldId id="410" r:id="rId7"/>
    <p:sldId id="377" r:id="rId8"/>
    <p:sldId id="324" r:id="rId9"/>
    <p:sldId id="426" r:id="rId10"/>
    <p:sldId id="376" r:id="rId11"/>
    <p:sldId id="425" r:id="rId12"/>
    <p:sldId id="431" r:id="rId13"/>
    <p:sldId id="427" r:id="rId14"/>
    <p:sldId id="414" r:id="rId15"/>
    <p:sldId id="412" r:id="rId16"/>
    <p:sldId id="360" r:id="rId17"/>
    <p:sldId id="401" r:id="rId18"/>
    <p:sldId id="428" r:id="rId19"/>
    <p:sldId id="359" r:id="rId20"/>
  </p:sldIdLst>
  <p:sldSz cx="12188825" cy="6858000"/>
  <p:notesSz cx="6858000" cy="9144000"/>
  <p:custDataLst>
    <p:tags r:id="rId23"/>
  </p:custDataLst>
  <p:defaultTextStyle>
    <a:defPPr rtl="0"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B4D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36" autoAdjust="0"/>
    <p:restoredTop sz="94629" autoAdjust="0"/>
  </p:normalViewPr>
  <p:slideViewPr>
    <p:cSldViewPr showGuides="1">
      <p:cViewPr>
        <p:scale>
          <a:sx n="110" d="100"/>
          <a:sy n="110" d="100"/>
        </p:scale>
        <p:origin x="-780" y="-240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8" d="100"/>
          <a:sy n="98" d="100"/>
        </p:scale>
        <p:origin x="35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3" name="Місце для дати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961E2627-4516-43DA-96E0-92EC0219FCDA}" type="datetime1">
              <a:rPr lang="uk-UA" smtClean="0"/>
              <a:pPr algn="r" rtl="0"/>
              <a:t>13.05.2024</a:t>
            </a:fld>
            <a:endParaRPr lang="uk-UA" dirty="0"/>
          </a:p>
        </p:txBody>
      </p:sp>
      <p:sp>
        <p:nvSpPr>
          <p:cNvPr id="4" name="Місце для нижнього колонтитула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9F912AB-2776-42F2-A957-313FC7EFEDB9}" type="slidenum">
              <a:rPr lang="uk-UA" smtClean="0"/>
              <a:pPr algn="r" rtl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3" name="Місце для дати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8465171B-6221-4F43-A50A-62CA89A9A32B}" type="datetime1">
              <a:rPr lang="uk-UA" smtClean="0"/>
              <a:pPr/>
              <a:t>13.05.2024</a:t>
            </a:fld>
            <a:endParaRPr lang="uk-UA" dirty="0"/>
          </a:p>
        </p:txBody>
      </p:sp>
      <p:sp>
        <p:nvSpPr>
          <p:cNvPr id="4" name="Місце для зображення 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-UA" dirty="0" smtClean="0"/>
              <a:t>Зразок тексту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F93199CD-3E1B-4AE6-990F-76F925F5EA9F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uk-UA" dirty="0" smtClean="0"/>
              <a:t>Зразок тексту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20C11572-7EB8-4BE9-AD6A-F455C466B1D5}" type="datetime1">
              <a:rPr lang="uk-UA" smtClean="0"/>
              <a:pPr/>
              <a:t>13.05.2024</a:t>
            </a:fld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2A013F82-EE5E-44EE-A61D-E31C6657F26F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2412" y="381001"/>
            <a:ext cx="7391399" cy="56388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uk-UA" dirty="0" smtClean="0"/>
              <a:t>Зразок тексту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C461F4D2-231A-47DC-BFD8-14C68117E9FF}" type="datetime1">
              <a:rPr lang="uk-UA" smtClean="0"/>
              <a:pPr/>
              <a:t>13.05.2024</a:t>
            </a:fld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2A013F82-EE5E-44EE-A61D-E31C6657F26F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</a:lstStyle>
          <a:p>
            <a:pPr lvl="0" rtl="0"/>
            <a:r>
              <a:rPr lang="uk-UA" dirty="0" smtClean="0"/>
              <a:t>Зразок тексту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9DB8782A-38EB-46D1-8744-DF32BEDC9ED9}" type="datetime1">
              <a:rPr lang="uk-UA" smtClean="0"/>
              <a:pPr/>
              <a:t>13.05.2024</a:t>
            </a:fld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2A013F82-EE5E-44EE-A61D-E31C6657F26F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1065213" y="5410200"/>
            <a:ext cx="8687333" cy="609601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 dirty="0" smtClean="0"/>
              <a:t>Зразок тексту</a:t>
            </a:r>
            <a:endParaRPr lang="uk-UA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32CB1274-7647-4D30-B570-1C9546ABD8B9}" type="datetime1">
              <a:rPr lang="uk-UA" smtClean="0"/>
              <a:pPr/>
              <a:t>13.05.2024</a:t>
            </a:fld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2A013F82-EE5E-44EE-A61D-E31C6657F26F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1504781" y="1905001"/>
            <a:ext cx="4419599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uk-UA" dirty="0" smtClean="0"/>
              <a:t>Зразок тексту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229183" y="1905001"/>
            <a:ext cx="4419600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uk-UA" dirty="0" smtClean="0"/>
              <a:t>Зразок тексту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r>
              <a:rPr lang="uk-UA" dirty="0" smtClean="0"/>
              <a:t>​</a:t>
            </a:r>
            <a:fld id="{10CE91C9-95E8-4638-9103-BFCC9E2051ED}" type="datetime1">
              <a:rPr lang="uk-UA" smtClean="0"/>
              <a:pPr/>
              <a:t>13.05.2024</a:t>
            </a:fld>
            <a:r>
              <a:rPr lang="uk-UA" dirty="0" smtClean="0"/>
              <a:t>​</a:t>
            </a:r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2A013F82-EE5E-44EE-A61D-E31C6657F26F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152241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uk-UA" dirty="0" smtClean="0"/>
              <a:t>Зразок тексту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152241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uk-UA" dirty="0" smtClean="0"/>
              <a:t>Зразок тексту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5" name="Місце для тексту 4"/>
          <p:cNvSpPr>
            <a:spLocks noGrp="1"/>
          </p:cNvSpPr>
          <p:nvPr>
            <p:ph type="body" sz="quarter" idx="3" hasCustomPrompt="1"/>
          </p:nvPr>
        </p:nvSpPr>
        <p:spPr>
          <a:xfrm>
            <a:off x="624986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uk-UA" dirty="0" smtClean="0"/>
              <a:t>Зразок тексту</a:t>
            </a:r>
            <a:endParaRPr lang="uk-UA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24986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uk-UA" dirty="0" smtClean="0"/>
              <a:t>Зразок тексту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079496C6-BA2A-461C-892E-A24F92BFEA1A}" type="datetime1">
              <a:rPr lang="uk-UA" smtClean="0"/>
              <a:pPr/>
              <a:t>13.05.2024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2A013F82-EE5E-44EE-A61D-E31C6657F26F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дати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C551466D-9C50-4B78-B1F2-6CFAD8ADDDC5}" type="datetime1">
              <a:rPr lang="uk-UA" smtClean="0"/>
              <a:pPr/>
              <a:t>13.05.2024</a:t>
            </a:fld>
            <a:endParaRPr lang="uk-UA" dirty="0"/>
          </a:p>
        </p:txBody>
      </p:sp>
      <p:sp>
        <p:nvSpPr>
          <p:cNvPr id="4" name="Місце для нижнього колонтитула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2A013F82-EE5E-44EE-A61D-E31C6657F26F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0568E369-3B7E-4A12-8B19-217FC207280A}" type="datetime1">
              <a:rPr lang="uk-UA" smtClean="0"/>
              <a:pPr/>
              <a:t>13.05.2024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2A013F82-EE5E-44EE-A61D-E31C6657F26F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Autofit/>
          </a:bodyPr>
          <a:lstStyle>
            <a:lvl1pPr algn="l" rtl="0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4951414" y="6858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uk-UA" dirty="0" smtClean="0"/>
              <a:t>Зразок тексту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4" name="Місце для тексту 3"/>
          <p:cNvSpPr>
            <a:spLocks noGrp="1"/>
          </p:cNvSpPr>
          <p:nvPr>
            <p:ph type="body" sz="half" idx="2" hasCustomPrompt="1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uk-UA" dirty="0" smtClean="0"/>
              <a:t>Зразок тексту</a:t>
            </a:r>
            <a:endParaRPr lang="uk-UA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36793A17-9D7B-4C0A-B1D6-0DF0A0EFAD55}" type="datetime1">
              <a:rPr lang="uk-UA" smtClean="0"/>
              <a:pPr/>
              <a:t>13.05.2024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2A013F82-EE5E-44EE-A61D-E31C6657F26F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4" name="Місце для тексту 3"/>
          <p:cNvSpPr>
            <a:spLocks noGrp="1"/>
          </p:cNvSpPr>
          <p:nvPr>
            <p:ph type="body" sz="half" idx="2" hasCustomPrompt="1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uk-UA" dirty="0" smtClean="0"/>
              <a:t>Зразок тексту</a:t>
            </a:r>
            <a:endParaRPr lang="uk-UA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285783B5-D402-4137-88DF-82A85D3F705D}" type="datetime1">
              <a:rPr lang="uk-UA" smtClean="0"/>
              <a:pPr/>
              <a:t>13.05.2024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2A013F82-EE5E-44EE-A61D-E31C6657F26F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 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uk-UA" dirty="0" smtClean="0"/>
              <a:t>Зразок тексту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CC8401E6-C89A-447D-85F8-61AAFEE463A7}" type="datetime1">
              <a:rPr lang="uk-UA" smtClean="0"/>
              <a:pPr algn="r"/>
              <a:t>13.05.2024</a:t>
            </a:fld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2A013F82-EE5E-44EE-A61D-E31C6657F26F}" type="slidenum">
              <a:rPr lang="uk-UA" smtClean="0"/>
              <a:pPr algn="r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2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11" Type="http://schemas.openxmlformats.org/officeDocument/2006/relationships/image" Target="../media/image26.png"/><Relationship Id="rId5" Type="http://schemas.openxmlformats.org/officeDocument/2006/relationships/image" Target="../media/image20.jpg"/><Relationship Id="rId10" Type="http://schemas.openxmlformats.org/officeDocument/2006/relationships/image" Target="../media/image25.png"/><Relationship Id="rId4" Type="http://schemas.openxmlformats.org/officeDocument/2006/relationships/image" Target="../media/image8.jp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6"/>
          <p:cNvPicPr preferRelativeResize="0"/>
          <p:nvPr/>
        </p:nvPicPr>
        <p:blipFill rotWithShape="1">
          <a:blip r:embed="rId3">
            <a:alphaModFix/>
          </a:blip>
          <a:srcRect l="12478" t="26153"/>
          <a:stretch/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6"/>
          <p:cNvPicPr preferRelativeResize="0"/>
          <p:nvPr/>
        </p:nvPicPr>
        <p:blipFill rotWithShape="1">
          <a:blip r:embed="rId4">
            <a:alphaModFix amt="41000"/>
          </a:blip>
          <a:srcRect r="50000"/>
          <a:stretch/>
        </p:blipFill>
        <p:spPr>
          <a:xfrm flipH="1">
            <a:off x="7160935" y="-2311401"/>
            <a:ext cx="7336164" cy="98834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8" name="Google Shape;158;p16"/>
          <p:cNvCxnSpPr/>
          <p:nvPr/>
        </p:nvCxnSpPr>
        <p:spPr>
          <a:xfrm rot="-9591">
            <a:off x="-14" y="6173124"/>
            <a:ext cx="6826389" cy="0"/>
          </a:xfrm>
          <a:prstGeom prst="straightConnector1">
            <a:avLst/>
          </a:prstGeom>
          <a:noFill/>
          <a:ln w="57150" cap="flat" cmpd="sng">
            <a:solidFill>
              <a:srgbClr val="41B8D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Google Shape;89;p13"/>
          <p:cNvSpPr txBox="1"/>
          <p:nvPr/>
        </p:nvSpPr>
        <p:spPr>
          <a:xfrm>
            <a:off x="416230" y="4149080"/>
            <a:ext cx="11332664" cy="1477328"/>
          </a:xfrm>
          <a:prstGeom prst="rect">
            <a:avLst/>
          </a:prstGeom>
          <a:noFill/>
          <a:ln>
            <a:noFill/>
          </a:ln>
          <a:effectLst>
            <a:outerShdw blurRad="828675" dist="95250" dir="1020000" algn="bl" rotWithShape="0">
              <a:srgbClr val="6CE5E8">
                <a:alpha val="95000"/>
              </a:srgbClr>
            </a:outerShdw>
          </a:effectLst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ru-RU" sz="4000" b="1" dirty="0">
                <a:solidFill>
                  <a:srgbClr val="FFFF00"/>
                </a:solidFill>
                <a:latin typeface="Bahnschrift" pitchFamily="34" charset="0"/>
                <a:cs typeface="Times New Roman" pitchFamily="18" charset="0"/>
              </a:rPr>
              <a:t>ГЛОБАЛЬНА </a:t>
            </a:r>
            <a:r>
              <a:rPr lang="ru-RU" sz="4000" b="1" dirty="0" smtClean="0">
                <a:solidFill>
                  <a:srgbClr val="FFFF00"/>
                </a:solidFill>
                <a:latin typeface="Bahnschrift" pitchFamily="34" charset="0"/>
                <a:cs typeface="Times New Roman" pitchFamily="18" charset="0"/>
              </a:rPr>
              <a:t>МЕРЕЖА МІСЦЕВИХ </a:t>
            </a:r>
            <a:endParaRPr lang="en-US" sz="4000" b="1" dirty="0" smtClean="0">
              <a:solidFill>
                <a:srgbClr val="FFFF00"/>
              </a:solidFill>
              <a:latin typeface="Bahnschrift" pitchFamily="34" charset="0"/>
              <a:cs typeface="Times New Roman" pitchFamily="18" charset="0"/>
            </a:endParaRPr>
          </a:p>
          <a:p>
            <a:pPr lvl="0" algn="ctr">
              <a:lnSpc>
                <a:spcPct val="120000"/>
              </a:lnSpc>
            </a:pPr>
            <a:r>
              <a:rPr lang="ru-RU" sz="4000" b="1" dirty="0" smtClean="0">
                <a:solidFill>
                  <a:srgbClr val="FFFF00"/>
                </a:solidFill>
                <a:latin typeface="Bahnschrift" pitchFamily="34" charset="0"/>
                <a:cs typeface="Times New Roman" pitchFamily="18" charset="0"/>
              </a:rPr>
              <a:t>ІНФОРМАЦІЙНО-МАРКЕТИНГОВИХ </a:t>
            </a:r>
            <a:r>
              <a:rPr lang="ru-RU" sz="4000" b="1" dirty="0">
                <a:solidFill>
                  <a:srgbClr val="FFFF00"/>
                </a:solidFill>
                <a:latin typeface="Bahnschrift" pitchFamily="34" charset="0"/>
                <a:cs typeface="Times New Roman" pitchFamily="18" charset="0"/>
              </a:rPr>
              <a:t>ЦЕНТРІВ</a:t>
            </a:r>
            <a:r>
              <a:rPr lang="en-US" sz="4000" b="1" dirty="0">
                <a:solidFill>
                  <a:srgbClr val="FFFF00"/>
                </a:solidFill>
                <a:latin typeface="Bahnschrift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Google Shape;90;p13"/>
          <p:cNvSpPr txBox="1"/>
          <p:nvPr/>
        </p:nvSpPr>
        <p:spPr>
          <a:xfrm>
            <a:off x="6373609" y="1484784"/>
            <a:ext cx="5387136" cy="1575816"/>
          </a:xfrm>
          <a:prstGeom prst="rect">
            <a:avLst/>
          </a:prstGeom>
          <a:noFill/>
          <a:ln>
            <a:noFill/>
          </a:ln>
          <a:effectLst>
            <a:outerShdw blurRad="828675" dist="19050" dir="1200000" algn="bl" rotWithShape="0">
              <a:srgbClr val="6CE5E8">
                <a:alpha val="95000"/>
              </a:srgbClr>
            </a:outerShdw>
          </a:effectLst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  <a:sym typeface="Montserrat"/>
              </a:rPr>
              <a:t>Екосистема майбутнього </a:t>
            </a:r>
            <a:endParaRPr lang="uk-U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  <a:cs typeface="Times New Roman" pitchFamily="18" charset="0"/>
              <a:sym typeface="Montserrat"/>
            </a:endParaRPr>
          </a:p>
          <a:p>
            <a:pPr lvl="0" algn="ctr">
              <a:lnSpc>
                <a:spcPct val="80000"/>
              </a:lnSpc>
            </a:pP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  <a:sym typeface="Montserrat"/>
              </a:rPr>
              <a:t>для відновлення і розвитку територій </a:t>
            </a:r>
          </a:p>
          <a:p>
            <a:pPr lvl="0" algn="ctr">
              <a:lnSpc>
                <a:spcPct val="80000"/>
              </a:lnSpc>
            </a:pP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  <a:sym typeface="Montserrat"/>
              </a:rPr>
              <a:t>вже </a:t>
            </a: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  <a:sym typeface="Montserrat"/>
              </a:rPr>
              <a:t>сьогодні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  <a:cs typeface="Times New Roman" pitchFamily="18" charset="0"/>
            </a:endParaRPr>
          </a:p>
        </p:txBody>
      </p:sp>
      <p:sp>
        <p:nvSpPr>
          <p:cNvPr id="10" name="Google Shape;99;p13"/>
          <p:cNvSpPr txBox="1"/>
          <p:nvPr/>
        </p:nvSpPr>
        <p:spPr>
          <a:xfrm>
            <a:off x="4452372" y="6372958"/>
            <a:ext cx="386965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ctr">
              <a:defRPr/>
            </a:pPr>
            <a:r>
              <a:rPr lang="uk-UA" sz="1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Ми творимо разом велику Державу</a:t>
            </a:r>
          </a:p>
        </p:txBody>
      </p:sp>
      <p:pic>
        <p:nvPicPr>
          <p:cNvPr id="12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70" y="305677"/>
            <a:ext cx="2650764" cy="71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827" y="305677"/>
            <a:ext cx="1655508" cy="71918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567" y="6016455"/>
            <a:ext cx="806767" cy="71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8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2"/>
          <p:cNvSpPr>
            <a:spLocks noGrp="1"/>
          </p:cNvSpPr>
          <p:nvPr>
            <p:ph type="title"/>
          </p:nvPr>
        </p:nvSpPr>
        <p:spPr>
          <a:xfrm>
            <a:off x="5518348" y="305677"/>
            <a:ext cx="1639380" cy="719185"/>
          </a:xfrm>
        </p:spPr>
        <p:txBody>
          <a:bodyPr rtlCol="0">
            <a:noAutofit/>
          </a:bodyPr>
          <a:lstStyle/>
          <a:p>
            <a:r>
              <a:rPr lang="ru-RU" b="1" dirty="0" smtClean="0">
                <a:solidFill>
                  <a:srgbClr val="FAF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АРС</a:t>
            </a:r>
            <a:endParaRPr lang="ru-RU" sz="4800" dirty="0">
              <a:latin typeface="Bahnschrift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1006" y="6199033"/>
            <a:ext cx="667652" cy="589906"/>
          </a:xfrm>
          <a:prstGeom prst="rect">
            <a:avLst/>
          </a:prstGeom>
        </p:spPr>
      </p:pic>
      <p:pic>
        <p:nvPicPr>
          <p:cNvPr id="11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70" y="305677"/>
            <a:ext cx="2650764" cy="71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827" y="305677"/>
            <a:ext cx="1655508" cy="719185"/>
          </a:xfrm>
          <a:prstGeom prst="rect">
            <a:avLst/>
          </a:prstGeom>
        </p:spPr>
      </p:pic>
      <p:sp>
        <p:nvSpPr>
          <p:cNvPr id="13" name="Google Shape;99;p13"/>
          <p:cNvSpPr txBox="1"/>
          <p:nvPr/>
        </p:nvSpPr>
        <p:spPr>
          <a:xfrm>
            <a:off x="4452372" y="6372958"/>
            <a:ext cx="386965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ctr">
              <a:defRPr/>
            </a:pPr>
            <a:r>
              <a:rPr lang="uk-UA" sz="1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Ми творимо разом велику Державу</a:t>
            </a:r>
          </a:p>
        </p:txBody>
      </p:sp>
      <p:sp>
        <p:nvSpPr>
          <p:cNvPr id="15" name="Місце для вмісту 13"/>
          <p:cNvSpPr txBox="1">
            <a:spLocks/>
          </p:cNvSpPr>
          <p:nvPr/>
        </p:nvSpPr>
        <p:spPr>
          <a:xfrm>
            <a:off x="2792358" y="1124744"/>
            <a:ext cx="7132078" cy="6039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Альтернативна розрахункова система</a:t>
            </a:r>
          </a:p>
        </p:txBody>
      </p:sp>
      <p:sp>
        <p:nvSpPr>
          <p:cNvPr id="16" name="Google Shape;202;p19"/>
          <p:cNvSpPr txBox="1"/>
          <p:nvPr/>
        </p:nvSpPr>
        <p:spPr>
          <a:xfrm>
            <a:off x="471073" y="1628800"/>
            <a:ext cx="11540179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АРС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 це суспільна обліково-розрахункова і розподільча система, яка доповнює грошову.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АРС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 використовує свої власні цифрові облікові одиниці цінності, які не є державними грошима.</a:t>
            </a:r>
          </a:p>
          <a:p>
            <a:pPr>
              <a:lnSpc>
                <a:spcPct val="130000"/>
              </a:lnSpc>
            </a:pP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АРС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 самостійно автоматично емітує розрахунково-облікові одиниці (РОО). </a:t>
            </a:r>
            <a:b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Цифрові РОО 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– цифрова форма розрахунково-облікових одиниць, які доповнюють грошові. </a:t>
            </a:r>
          </a:p>
          <a:p>
            <a:pPr>
              <a:lnSpc>
                <a:spcPct val="130000"/>
              </a:lnSpc>
            </a:pP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Цифрові РОО 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дорівнюють національній валюті за курсом 1:1, з метою спрощення ціноутворення.</a:t>
            </a:r>
          </a:p>
          <a:p>
            <a:pPr>
              <a:lnSpc>
                <a:spcPct val="130000"/>
              </a:lnSpc>
            </a:pP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Цифрові РОО 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завжди забезпечені товарами або послугами (активами), під які вони емітовані. </a:t>
            </a:r>
          </a:p>
        </p:txBody>
      </p:sp>
      <p:sp>
        <p:nvSpPr>
          <p:cNvPr id="9" name="Місце для вмісту 13"/>
          <p:cNvSpPr txBox="1">
            <a:spLocks/>
          </p:cNvSpPr>
          <p:nvPr/>
        </p:nvSpPr>
        <p:spPr>
          <a:xfrm>
            <a:off x="1102712" y="4149080"/>
            <a:ext cx="10568972" cy="609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Ми маємо те, що нам потрібно, використовуючи те, що у нас є.</a:t>
            </a:r>
          </a:p>
        </p:txBody>
      </p:sp>
      <p:sp>
        <p:nvSpPr>
          <p:cNvPr id="10" name="Google Shape;173;p17"/>
          <p:cNvSpPr txBox="1"/>
          <p:nvPr/>
        </p:nvSpPr>
        <p:spPr>
          <a:xfrm>
            <a:off x="471073" y="4941168"/>
            <a:ext cx="11455987" cy="87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buClr>
                <a:srgbClr val="6CC2FC"/>
              </a:buClr>
              <a:defRPr/>
            </a:pPr>
            <a:r>
              <a:rPr lang="uk-UA" sz="1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Де учасники екосистеми братимуть Цифрові РОО?</a:t>
            </a:r>
          </a:p>
          <a:p>
            <a:pPr algn="just">
              <a:buClr>
                <a:srgbClr val="6CC2FC"/>
              </a:buClr>
              <a:defRPr/>
            </a:pPr>
            <a:r>
              <a:rPr lang="uk-UA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Вони будуть сплачувати своїми товарами або послугами (своїми новими продажами), не грошовими коштами. За це будуть отримувати РОО. Формула проста: «Т-Г-Т ’» (товар-гроші-товар штрих).</a:t>
            </a:r>
            <a:endParaRPr lang="uk-UA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83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Місце для вмісту 13"/>
          <p:cNvSpPr>
            <a:spLocks noGrp="1"/>
          </p:cNvSpPr>
          <p:nvPr>
            <p:ph idx="1"/>
          </p:nvPr>
        </p:nvSpPr>
        <p:spPr>
          <a:xfrm>
            <a:off x="3493415" y="1268760"/>
            <a:ext cx="8280920" cy="4394001"/>
          </a:xfrm>
        </p:spPr>
        <p:txBody>
          <a:bodyPr rtlCol="0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uk-UA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Декілька прикладів альтернативних систем</a:t>
            </a:r>
            <a:r>
              <a:rPr lang="uk-UA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 </a:t>
            </a:r>
            <a:r>
              <a:rPr lang="uk-UA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у світі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AutoNum type="arabicPeriod"/>
              <a:defRPr/>
            </a:pPr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Камені Раї в Мікронезії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AutoNum type="arabicPeriod"/>
              <a:defRPr/>
            </a:pPr>
            <a:r>
              <a:rPr lang="uk-UA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Хавала</a:t>
            </a:r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, система переказу цінностей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AutoNum type="arabicPeriod"/>
              <a:defRPr/>
            </a:pPr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З 1932 </a:t>
            </a: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року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Wörgl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,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Austria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  <a:cs typeface="Times New Roman" pitchFamily="18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AutoNum type="arabicPeriod"/>
              <a:defRPr/>
            </a:pPr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З 1934 </a:t>
            </a: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року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WIR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,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SWISS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  <a:cs typeface="Times New Roman" pitchFamily="18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AutoNum type="arabicPeriod"/>
              <a:defRPr/>
            </a:pPr>
            <a:r>
              <a:rPr lang="uk-UA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Еко-село</a:t>
            </a:r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Findhorn in Moray,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Scotland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  <a:cs typeface="Times New Roman" pitchFamily="18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AutoNum type="arabicPeriod"/>
              <a:defRPr/>
            </a:pP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З 1982 року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IRTA, USA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AutoNum type="arabicPeriod"/>
              <a:defRPr/>
            </a:pP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З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1991 </a:t>
            </a: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року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Ithaca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HOURs, Ney-York,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USA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  <a:cs typeface="Times New Roman" pitchFamily="18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AutoNum type="arabicPeriod"/>
              <a:defRPr/>
            </a:pPr>
            <a:r>
              <a:rPr lang="uk-UA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Еко-село</a:t>
            </a:r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Damanhur,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Italy</a:t>
            </a:r>
            <a:endParaRPr lang="uk-UA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  <a:cs typeface="Times New Roman" pitchFamily="18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itchFamily="34" charset="0"/>
              <a:buAutoNum type="arabicPeriod"/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Forest of Dean LETS,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Great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Britain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itchFamily="34" charset="0"/>
              <a:buAutoNum type="arabicPeriod"/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L.E.T.S. London,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Great Britain</a:t>
            </a:r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  <a:cs typeface="Times New Roman" pitchFamily="18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AutoNum type="arabicPeriod"/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Time banking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,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Great Britain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AutoNum type="arabicPeriod"/>
              <a:defRPr/>
            </a:pP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З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2002 </a:t>
            </a: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року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NU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Spaarpas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 card, Rotterdam Municipal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Authority</a:t>
            </a:r>
            <a:endParaRPr lang="uk-UA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  <a:cs typeface="Times New Roman" pitchFamily="18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AutoNum type="arabicPeriod"/>
              <a:defRPr/>
            </a:pP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З 2009 по 2015 роки «Банк часу», Україна.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1006" y="6199033"/>
            <a:ext cx="667652" cy="5899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827" y="305677"/>
            <a:ext cx="1655508" cy="719185"/>
          </a:xfrm>
          <a:prstGeom prst="rect">
            <a:avLst/>
          </a:prstGeom>
        </p:spPr>
      </p:pic>
      <p:sp>
        <p:nvSpPr>
          <p:cNvPr id="10" name="Google Shape;99;p13"/>
          <p:cNvSpPr txBox="1"/>
          <p:nvPr/>
        </p:nvSpPr>
        <p:spPr>
          <a:xfrm>
            <a:off x="4452372" y="6372958"/>
            <a:ext cx="386965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ctr">
              <a:defRPr/>
            </a:pPr>
            <a:r>
              <a:rPr lang="uk-UA" sz="1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Ми творимо разом велику Державу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17" y="1484784"/>
            <a:ext cx="2914650" cy="1842383"/>
          </a:xfrm>
          <a:prstGeom prst="rect">
            <a:avLst/>
          </a:prstGeom>
        </p:spPr>
      </p:pic>
      <p:pic>
        <p:nvPicPr>
          <p:cNvPr id="9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70" y="305677"/>
            <a:ext cx="2650764" cy="71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 2"/>
          <p:cNvSpPr txBox="1">
            <a:spLocks/>
          </p:cNvSpPr>
          <p:nvPr/>
        </p:nvSpPr>
        <p:spPr>
          <a:xfrm>
            <a:off x="3286100" y="305676"/>
            <a:ext cx="6768752" cy="6750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Міжнародний досвід</a:t>
            </a:r>
            <a:endParaRPr lang="uk-U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39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Google Shape;495;p32"/>
          <p:cNvPicPr preferRelativeResize="0"/>
          <p:nvPr/>
        </p:nvPicPr>
        <p:blipFill rotWithShape="1">
          <a:blip r:embed="rId3">
            <a:alphaModFix/>
          </a:blip>
          <a:srcRect t="5824" b="5824"/>
          <a:stretch/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76" y="305677"/>
            <a:ext cx="1655508" cy="7191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1006" y="6199033"/>
            <a:ext cx="667652" cy="589906"/>
          </a:xfrm>
          <a:prstGeom prst="rect">
            <a:avLst/>
          </a:prstGeom>
        </p:spPr>
      </p:pic>
      <p:sp>
        <p:nvSpPr>
          <p:cNvPr id="12" name="Google Shape;99;p13"/>
          <p:cNvSpPr txBox="1"/>
          <p:nvPr/>
        </p:nvSpPr>
        <p:spPr>
          <a:xfrm>
            <a:off x="4452372" y="6372958"/>
            <a:ext cx="386965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ctr">
              <a:defRPr/>
            </a:pPr>
            <a:r>
              <a:rPr lang="uk-UA" sz="1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Ми творимо разом велику Державу</a:t>
            </a:r>
          </a:p>
        </p:txBody>
      </p:sp>
      <p:sp>
        <p:nvSpPr>
          <p:cNvPr id="13" name="Місце для вмісту 13"/>
          <p:cNvSpPr txBox="1">
            <a:spLocks/>
          </p:cNvSpPr>
          <p:nvPr/>
        </p:nvSpPr>
        <p:spPr>
          <a:xfrm>
            <a:off x="1442981" y="1182494"/>
            <a:ext cx="10329228" cy="6039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uk-UA" altLang="ko-K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ea typeface="굴림" charset="-127"/>
                <a:cs typeface="Times New Roman" pitchFamily="18" charset="0"/>
              </a:rPr>
              <a:t>Більше 30% світової торгівлі засновано на бартері</a:t>
            </a:r>
            <a:endParaRPr lang="uk-UA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  <a:cs typeface="Times New Roman" pitchFamily="18" charset="0"/>
            </a:endParaRPr>
          </a:p>
        </p:txBody>
      </p:sp>
      <p:sp>
        <p:nvSpPr>
          <p:cNvPr id="14" name="Google Shape;509;p33"/>
          <p:cNvSpPr txBox="1"/>
          <p:nvPr/>
        </p:nvSpPr>
        <p:spPr>
          <a:xfrm>
            <a:off x="261764" y="1786432"/>
            <a:ext cx="1815272" cy="978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NZ" sz="5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eko Medium"/>
                <a:cs typeface="Times New Roman" pitchFamily="18" charset="0"/>
              </a:rPr>
              <a:t>70%</a:t>
            </a:r>
            <a:endParaRPr sz="53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eko Medium"/>
              <a:cs typeface="Times New Roman" pitchFamily="18" charset="0"/>
            </a:endParaRPr>
          </a:p>
        </p:txBody>
      </p:sp>
      <p:sp>
        <p:nvSpPr>
          <p:cNvPr id="15" name="Google Shape;510;p33"/>
          <p:cNvSpPr txBox="1"/>
          <p:nvPr/>
        </p:nvSpPr>
        <p:spPr>
          <a:xfrm>
            <a:off x="1919885" y="2132856"/>
            <a:ext cx="4030511" cy="452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39958"/>
              </a:lnSpc>
            </a:pPr>
            <a:r>
              <a:rPr lang="uk-UA" sz="2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ea typeface="Montserrat"/>
                <a:cs typeface="Times New Roman" pitchFamily="18" charset="0"/>
              </a:rPr>
              <a:t>від усіх компаній </a:t>
            </a:r>
            <a:r>
              <a:rPr lang="uk-UA" sz="21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ea typeface="Montserrat"/>
                <a:cs typeface="Times New Roman" pitchFamily="18" charset="0"/>
              </a:rPr>
              <a:t>Fortune</a:t>
            </a:r>
            <a:r>
              <a:rPr lang="uk-UA" sz="2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ea typeface="Montserrat"/>
                <a:cs typeface="Times New Roman" pitchFamily="18" charset="0"/>
              </a:rPr>
              <a:t> 500</a:t>
            </a:r>
            <a:endParaRPr lang="uk-UA" sz="21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  <a:ea typeface="Montserrat"/>
              <a:cs typeface="Times New Roman" pitchFamily="18" charset="0"/>
            </a:endParaRPr>
          </a:p>
        </p:txBody>
      </p:sp>
      <p:sp>
        <p:nvSpPr>
          <p:cNvPr id="16" name="Google Shape;509;p33"/>
          <p:cNvSpPr txBox="1"/>
          <p:nvPr/>
        </p:nvSpPr>
        <p:spPr>
          <a:xfrm>
            <a:off x="380698" y="2765162"/>
            <a:ext cx="1206448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NZ" sz="5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eko Medium"/>
                <a:cs typeface="Times New Roman" pitchFamily="18" charset="0"/>
              </a:rPr>
              <a:t>8</a:t>
            </a:r>
            <a:endParaRPr sz="53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eko Medium"/>
              <a:cs typeface="Times New Roman" pitchFamily="18" charset="0"/>
            </a:endParaRPr>
          </a:p>
        </p:txBody>
      </p:sp>
      <p:sp>
        <p:nvSpPr>
          <p:cNvPr id="17" name="Google Shape;510;p33"/>
          <p:cNvSpPr txBox="1"/>
          <p:nvPr/>
        </p:nvSpPr>
        <p:spPr>
          <a:xfrm>
            <a:off x="1919885" y="3104600"/>
            <a:ext cx="4573478" cy="459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39958"/>
              </a:lnSpc>
            </a:pPr>
            <a:r>
              <a:rPr lang="uk-UA" sz="2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ea typeface="Montserrat"/>
                <a:cs typeface="Times New Roman" pitchFamily="18" charset="0"/>
              </a:rPr>
              <a:t>з десяти Медіа компаній</a:t>
            </a:r>
            <a:endParaRPr lang="uk-UA" sz="21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  <a:ea typeface="Montserrat"/>
              <a:cs typeface="Times New Roman" pitchFamily="18" charset="0"/>
            </a:endParaRPr>
          </a:p>
        </p:txBody>
      </p:sp>
      <p:sp>
        <p:nvSpPr>
          <p:cNvPr id="18" name="Google Shape;509;p33"/>
          <p:cNvSpPr txBox="1"/>
          <p:nvPr/>
        </p:nvSpPr>
        <p:spPr>
          <a:xfrm>
            <a:off x="261764" y="3834717"/>
            <a:ext cx="1959288" cy="978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NZ" sz="5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eko Medium"/>
                <a:cs typeface="Times New Roman" pitchFamily="18" charset="0"/>
              </a:rPr>
              <a:t>65%</a:t>
            </a:r>
            <a:endParaRPr sz="53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eko Medium"/>
              <a:cs typeface="Times New Roman" pitchFamily="18" charset="0"/>
            </a:endParaRPr>
          </a:p>
        </p:txBody>
      </p:sp>
      <p:sp>
        <p:nvSpPr>
          <p:cNvPr id="19" name="Google Shape;510;p33"/>
          <p:cNvSpPr txBox="1"/>
          <p:nvPr/>
        </p:nvSpPr>
        <p:spPr>
          <a:xfrm>
            <a:off x="1919885" y="4190440"/>
            <a:ext cx="4763947" cy="452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39958"/>
              </a:lnSpc>
            </a:pPr>
            <a:r>
              <a:rPr lang="uk-UA" sz="2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ea typeface="Montserrat"/>
                <a:cs typeface="Times New Roman" pitchFamily="18" charset="0"/>
              </a:rPr>
              <a:t>від усіх фірм </a:t>
            </a:r>
            <a:r>
              <a:rPr lang="uk-UA" sz="21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ea typeface="Montserrat"/>
                <a:cs typeface="Times New Roman" pitchFamily="18" charset="0"/>
              </a:rPr>
              <a:t>New</a:t>
            </a:r>
            <a:r>
              <a:rPr lang="uk-UA" sz="2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ea typeface="Montserrat"/>
                <a:cs typeface="Times New Roman" pitchFamily="18" charset="0"/>
              </a:rPr>
              <a:t> </a:t>
            </a:r>
            <a:r>
              <a:rPr lang="uk-UA" sz="21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ea typeface="Montserrat"/>
                <a:cs typeface="Times New Roman" pitchFamily="18" charset="0"/>
              </a:rPr>
              <a:t>York</a:t>
            </a:r>
            <a:r>
              <a:rPr lang="uk-UA" sz="2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ea typeface="Montserrat"/>
                <a:cs typeface="Times New Roman" pitchFamily="18" charset="0"/>
              </a:rPr>
              <a:t> </a:t>
            </a:r>
            <a:r>
              <a:rPr lang="uk-UA" sz="21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ea typeface="Montserrat"/>
                <a:cs typeface="Times New Roman" pitchFamily="18" charset="0"/>
              </a:rPr>
              <a:t>Stock</a:t>
            </a:r>
            <a:r>
              <a:rPr lang="uk-UA" sz="2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ea typeface="Montserrat"/>
                <a:cs typeface="Times New Roman" pitchFamily="18" charset="0"/>
              </a:rPr>
              <a:t> Exchange</a:t>
            </a:r>
            <a:endParaRPr lang="uk-UA" sz="21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  <a:ea typeface="Montserrat"/>
              <a:cs typeface="Times New Roman" pitchFamily="18" charset="0"/>
            </a:endParaRPr>
          </a:p>
        </p:txBody>
      </p:sp>
      <p:sp>
        <p:nvSpPr>
          <p:cNvPr id="20" name="Google Shape;509;p33"/>
          <p:cNvSpPr txBox="1"/>
          <p:nvPr/>
        </p:nvSpPr>
        <p:spPr>
          <a:xfrm>
            <a:off x="261764" y="4956249"/>
            <a:ext cx="1206448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NZ" sz="5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eko Medium"/>
                <a:cs typeface="Times New Roman" pitchFamily="18" charset="0"/>
              </a:rPr>
              <a:t>129</a:t>
            </a:r>
            <a:endParaRPr sz="53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eko Medium"/>
              <a:cs typeface="Times New Roman" pitchFamily="18" charset="0"/>
            </a:endParaRPr>
          </a:p>
        </p:txBody>
      </p:sp>
      <p:sp>
        <p:nvSpPr>
          <p:cNvPr id="21" name="Google Shape;510;p33"/>
          <p:cNvSpPr txBox="1"/>
          <p:nvPr/>
        </p:nvSpPr>
        <p:spPr>
          <a:xfrm>
            <a:off x="1912866" y="5315448"/>
            <a:ext cx="2388992" cy="459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39958"/>
              </a:lnSpc>
            </a:pPr>
            <a:r>
              <a:rPr lang="uk-UA" sz="2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ea typeface="Montserrat"/>
                <a:cs typeface="Times New Roman" pitchFamily="18" charset="0"/>
              </a:rPr>
              <a:t>держав</a:t>
            </a:r>
            <a:endParaRPr lang="uk-UA" sz="21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  <a:ea typeface="Montserrat"/>
              <a:cs typeface="Times New Roman" pitchFamily="18" charset="0"/>
            </a:endParaRPr>
          </a:p>
        </p:txBody>
      </p:sp>
      <p:sp>
        <p:nvSpPr>
          <p:cNvPr id="22" name="Google Shape;509;p33"/>
          <p:cNvSpPr txBox="1"/>
          <p:nvPr/>
        </p:nvSpPr>
        <p:spPr>
          <a:xfrm>
            <a:off x="5802832" y="1802948"/>
            <a:ext cx="3045676" cy="978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NZ" sz="53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eko Medium"/>
                <a:cs typeface="Times New Roman" pitchFamily="18" charset="0"/>
              </a:rPr>
              <a:t>4</a:t>
            </a:r>
            <a:r>
              <a:rPr lang="uk-UA" sz="53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eko Medium"/>
                <a:cs typeface="Times New Roman" pitchFamily="18" charset="0"/>
              </a:rPr>
              <a:t>5</a:t>
            </a:r>
            <a:r>
              <a:rPr lang="en-NZ" sz="53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eko Medium"/>
                <a:cs typeface="Times New Roman" pitchFamily="18" charset="0"/>
              </a:rPr>
              <a:t>0 </a:t>
            </a:r>
            <a:r>
              <a:rPr lang="en-NZ" sz="5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eko Medium"/>
                <a:cs typeface="Times New Roman" pitchFamily="18" charset="0"/>
              </a:rPr>
              <a:t>000</a:t>
            </a:r>
            <a:endParaRPr sz="53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eko Medium"/>
              <a:cs typeface="Times New Roman" pitchFamily="18" charset="0"/>
            </a:endParaRPr>
          </a:p>
        </p:txBody>
      </p:sp>
      <p:sp>
        <p:nvSpPr>
          <p:cNvPr id="23" name="Google Shape;510;p33"/>
          <p:cNvSpPr txBox="1"/>
          <p:nvPr/>
        </p:nvSpPr>
        <p:spPr>
          <a:xfrm>
            <a:off x="8522030" y="2133633"/>
            <a:ext cx="3180150" cy="459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39958"/>
              </a:lnSpc>
            </a:pPr>
            <a:r>
              <a:rPr lang="uk-UA" sz="2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ea typeface="Montserrat"/>
                <a:cs typeface="Times New Roman" pitchFamily="18" charset="0"/>
              </a:rPr>
              <a:t>компаній у США</a:t>
            </a:r>
            <a:endParaRPr lang="uk-UA" sz="21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  <a:ea typeface="Montserrat"/>
              <a:cs typeface="Times New Roman" pitchFamily="18" charset="0"/>
            </a:endParaRPr>
          </a:p>
        </p:txBody>
      </p:sp>
      <p:sp>
        <p:nvSpPr>
          <p:cNvPr id="24" name="Google Shape;509;p33"/>
          <p:cNvSpPr txBox="1"/>
          <p:nvPr/>
        </p:nvSpPr>
        <p:spPr>
          <a:xfrm>
            <a:off x="6415431" y="2781677"/>
            <a:ext cx="2106599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NZ" sz="5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eko Medium"/>
                <a:cs typeface="Times New Roman" pitchFamily="18" charset="0"/>
              </a:rPr>
              <a:t>70 000</a:t>
            </a:r>
            <a:endParaRPr sz="53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eko Medium"/>
              <a:cs typeface="Times New Roman" pitchFamily="18" charset="0"/>
            </a:endParaRPr>
          </a:p>
        </p:txBody>
      </p:sp>
      <p:sp>
        <p:nvSpPr>
          <p:cNvPr id="25" name="Google Shape;509;p33"/>
          <p:cNvSpPr txBox="1"/>
          <p:nvPr/>
        </p:nvSpPr>
        <p:spPr>
          <a:xfrm>
            <a:off x="6626290" y="3897374"/>
            <a:ext cx="1955585" cy="978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NZ" sz="5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eko Medium"/>
                <a:cs typeface="Times New Roman" pitchFamily="18" charset="0"/>
              </a:rPr>
              <a:t>18%</a:t>
            </a:r>
            <a:endParaRPr sz="53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eko Medium"/>
              <a:cs typeface="Times New Roman" pitchFamily="18" charset="0"/>
            </a:endParaRPr>
          </a:p>
        </p:txBody>
      </p:sp>
      <p:sp>
        <p:nvSpPr>
          <p:cNvPr id="26" name="Google Shape;510;p33"/>
          <p:cNvSpPr txBox="1"/>
          <p:nvPr/>
        </p:nvSpPr>
        <p:spPr>
          <a:xfrm>
            <a:off x="8522030" y="3095064"/>
            <a:ext cx="3110655" cy="459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39958"/>
              </a:lnSpc>
            </a:pPr>
            <a:r>
              <a:rPr lang="uk-UA" sz="2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ea typeface="Montserrat"/>
                <a:cs typeface="Times New Roman" pitchFamily="18" charset="0"/>
              </a:rPr>
              <a:t>компаній </a:t>
            </a:r>
            <a:r>
              <a:rPr lang="uk-UA" sz="2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ea typeface="Montserrat"/>
                <a:cs typeface="Times New Roman" pitchFamily="18" charset="0"/>
              </a:rPr>
              <a:t>у</a:t>
            </a:r>
            <a:r>
              <a:rPr lang="uk-UA" sz="2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ea typeface="Montserrat"/>
                <a:cs typeface="Times New Roman" pitchFamily="18" charset="0"/>
              </a:rPr>
              <a:t> Швейцарії</a:t>
            </a:r>
            <a:endParaRPr lang="uk-UA" sz="21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  <a:ea typeface="Montserrat"/>
              <a:cs typeface="Times New Roman" pitchFamily="18" charset="0"/>
            </a:endParaRPr>
          </a:p>
        </p:txBody>
      </p:sp>
      <p:sp>
        <p:nvSpPr>
          <p:cNvPr id="27" name="Google Shape;510;p33"/>
          <p:cNvSpPr txBox="1"/>
          <p:nvPr/>
        </p:nvSpPr>
        <p:spPr>
          <a:xfrm>
            <a:off x="8522030" y="4190440"/>
            <a:ext cx="3041446" cy="459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39958"/>
              </a:lnSpc>
            </a:pPr>
            <a:r>
              <a:rPr lang="uk-UA" sz="2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ea typeface="Montserrat"/>
                <a:cs typeface="Times New Roman" pitchFamily="18" charset="0"/>
              </a:rPr>
              <a:t>е</a:t>
            </a:r>
            <a:r>
              <a:rPr lang="uk-UA" sz="2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ea typeface="Montserrat"/>
                <a:cs typeface="Times New Roman" pitchFamily="18" charset="0"/>
              </a:rPr>
              <a:t>кономіки в Аргентині</a:t>
            </a:r>
            <a:endParaRPr lang="uk-UA" sz="21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  <a:ea typeface="Montserrat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870276" y="4823418"/>
            <a:ext cx="7056108" cy="1046424"/>
          </a:xfrm>
          <a:prstGeom prst="rect">
            <a:avLst/>
          </a:prstGeom>
        </p:spPr>
        <p:txBody>
          <a:bodyPr wrap="square" lIns="60945" tIns="30472" rIns="60945" bIns="30472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… активно використовують у роботі обмінні операції</a:t>
            </a:r>
            <a:endParaRPr lang="uk-UA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  <a:cs typeface="Times New Roman" pitchFamily="18" charset="0"/>
            </a:endParaRPr>
          </a:p>
        </p:txBody>
      </p:sp>
      <p:pic>
        <p:nvPicPr>
          <p:cNvPr id="29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70" y="305677"/>
            <a:ext cx="2650764" cy="71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Заголовок 2"/>
          <p:cNvSpPr txBox="1">
            <a:spLocks/>
          </p:cNvSpPr>
          <p:nvPr/>
        </p:nvSpPr>
        <p:spPr>
          <a:xfrm>
            <a:off x="5158308" y="305676"/>
            <a:ext cx="4176464" cy="6750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Статистика</a:t>
            </a:r>
            <a:endParaRPr lang="uk-U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06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9" grpId="0"/>
      <p:bldP spid="21" grpId="0"/>
      <p:bldP spid="23" grpId="0"/>
      <p:bldP spid="26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764" y="1124744"/>
            <a:ext cx="11766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Ключові нормативно-правові акти щодо регулювання товарообмінних операцій 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1006" y="6199033"/>
            <a:ext cx="667652" cy="58990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984400" y="1772816"/>
            <a:ext cx="978437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FF00"/>
              </a:buClr>
              <a:buFont typeface="+mj-lt"/>
              <a:buAutoNum type="arabicPeriod"/>
              <a:defRPr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ЦИВІЛЬНИЙ КОДЕКС УКРАЇНИ</a:t>
            </a:r>
          </a:p>
          <a:p>
            <a:pPr marL="457200" indent="-457200">
              <a:buClr>
                <a:srgbClr val="FFFF00"/>
              </a:buClr>
              <a:buFont typeface="+mj-lt"/>
              <a:buAutoNum type="arabicPeriod"/>
              <a:defRPr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ГОСПОДАРСЬКИЙ КОДЕКС УКРАЇНИ</a:t>
            </a:r>
          </a:p>
          <a:p>
            <a:pPr marL="457200" indent="-457200">
              <a:buClr>
                <a:srgbClr val="FFFF00"/>
              </a:buClr>
              <a:buFont typeface="+mj-lt"/>
              <a:buAutoNum type="arabicPeriod"/>
              <a:defRPr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ПОДАТКОВИЙ КОДЕКС УКРАЇНИ</a:t>
            </a:r>
          </a:p>
          <a:p>
            <a:pPr marL="457200" indent="-457200">
              <a:buClr>
                <a:srgbClr val="FFFF00"/>
              </a:buClr>
              <a:buFont typeface="+mj-lt"/>
              <a:buAutoNum type="arabicPeriod"/>
              <a:defRPr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ЗУ «Про міжнародне приватне право»</a:t>
            </a:r>
          </a:p>
          <a:p>
            <a:pPr marL="457200" indent="-457200">
              <a:buClr>
                <a:srgbClr val="FFFF00"/>
              </a:buClr>
              <a:buFont typeface="+mj-lt"/>
              <a:buAutoNum type="arabicPeriod"/>
              <a:defRPr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ЗУ «Про регулювання товарообмінних (бартерних) операцій у галузі зовнішньоекономічної діяльності»</a:t>
            </a:r>
          </a:p>
          <a:p>
            <a:pPr marL="457200" indent="-457200">
              <a:buClr>
                <a:srgbClr val="FFFF00"/>
              </a:buClr>
              <a:buFont typeface="+mj-lt"/>
              <a:buAutoNum type="arabicPeriod"/>
              <a:defRPr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Постанова КМУ «Про деякі питання регулювання товарообмінних (бартерних) операцій у галузі зовнішньоекономічної діяльності» </a:t>
            </a:r>
          </a:p>
          <a:p>
            <a:pPr marL="457200" indent="-457200">
              <a:buClr>
                <a:srgbClr val="FFFF00"/>
              </a:buClr>
              <a:buFont typeface="+mj-lt"/>
              <a:buAutoNum type="arabicPeriod"/>
              <a:defRPr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Наказ ДПА «Про затвердження Порядку повідомлення органів державної податкової служби суб'єктами зовнішньоекономічної діяльності про здійснення товарообмінних операцій на виконання частини 4 статті 3 Закону України "Про регулювання товарообмінних (бартерних) операцій у галузі зовнішньоекономічної діяльності"»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827" y="305677"/>
            <a:ext cx="1655508" cy="719185"/>
          </a:xfrm>
          <a:prstGeom prst="rect">
            <a:avLst/>
          </a:prstGeom>
        </p:spPr>
      </p:pic>
      <p:sp>
        <p:nvSpPr>
          <p:cNvPr id="11" name="Google Shape;99;p13"/>
          <p:cNvSpPr txBox="1"/>
          <p:nvPr/>
        </p:nvSpPr>
        <p:spPr>
          <a:xfrm>
            <a:off x="4452372" y="6372958"/>
            <a:ext cx="386965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ctr">
              <a:defRPr/>
            </a:pPr>
            <a:r>
              <a:rPr lang="uk-UA" sz="1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Ми творимо разом велику Державу</a:t>
            </a:r>
          </a:p>
        </p:txBody>
      </p:sp>
      <p:pic>
        <p:nvPicPr>
          <p:cNvPr id="13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70" y="305677"/>
            <a:ext cx="2650764" cy="71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 2"/>
          <p:cNvSpPr txBox="1">
            <a:spLocks/>
          </p:cNvSpPr>
          <p:nvPr/>
        </p:nvSpPr>
        <p:spPr>
          <a:xfrm>
            <a:off x="3286100" y="305676"/>
            <a:ext cx="6768752" cy="6750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Чинне законодавство</a:t>
            </a:r>
            <a:endParaRPr lang="uk-U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80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26"/>
          <p:cNvPicPr preferRelativeResize="0"/>
          <p:nvPr/>
        </p:nvPicPr>
        <p:blipFill rotWithShape="1">
          <a:blip r:embed="rId3">
            <a:alphaModFix/>
          </a:blip>
          <a:srcRect l="15652" t="20929" r="15197" b="27208"/>
          <a:stretch/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26"/>
          <p:cNvPicPr preferRelativeResize="0"/>
          <p:nvPr/>
        </p:nvPicPr>
        <p:blipFill rotWithShape="1">
          <a:blip r:embed="rId4">
            <a:alphaModFix amt="50000"/>
          </a:blip>
          <a:srcRect r="50000" b="37297"/>
          <a:stretch/>
        </p:blipFill>
        <p:spPr>
          <a:xfrm>
            <a:off x="6826362" y="-2258267"/>
            <a:ext cx="7410667" cy="6197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76" y="305677"/>
            <a:ext cx="1655508" cy="7191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1006" y="6199033"/>
            <a:ext cx="667652" cy="589906"/>
          </a:xfrm>
          <a:prstGeom prst="rect">
            <a:avLst/>
          </a:prstGeom>
        </p:spPr>
      </p:pic>
      <p:sp>
        <p:nvSpPr>
          <p:cNvPr id="14" name="Google Shape;99;p13"/>
          <p:cNvSpPr txBox="1"/>
          <p:nvPr/>
        </p:nvSpPr>
        <p:spPr>
          <a:xfrm>
            <a:off x="4452372" y="6372958"/>
            <a:ext cx="386965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ctr">
              <a:defRPr/>
            </a:pPr>
            <a:r>
              <a:rPr lang="uk-UA" sz="1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Ми творимо разом велику Державу</a:t>
            </a:r>
          </a:p>
        </p:txBody>
      </p:sp>
      <p:sp>
        <p:nvSpPr>
          <p:cNvPr id="15" name="Заголовок 12"/>
          <p:cNvSpPr txBox="1">
            <a:spLocks/>
          </p:cNvSpPr>
          <p:nvPr/>
        </p:nvSpPr>
        <p:spPr>
          <a:xfrm>
            <a:off x="2944388" y="285125"/>
            <a:ext cx="7326415" cy="760288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Як працюватиме АРС</a:t>
            </a:r>
            <a:endParaRPr lang="uk-UA" sz="4800" dirty="0">
              <a:latin typeface="Bahnschrift" pitchFamily="34" charset="0"/>
            </a:endParaRPr>
          </a:p>
        </p:txBody>
      </p:sp>
      <p:sp>
        <p:nvSpPr>
          <p:cNvPr id="16" name="Місце для вмісту 13"/>
          <p:cNvSpPr txBox="1">
            <a:spLocks/>
          </p:cNvSpPr>
          <p:nvPr/>
        </p:nvSpPr>
        <p:spPr>
          <a:xfrm>
            <a:off x="2821159" y="1052358"/>
            <a:ext cx="7132078" cy="6039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Альтернативна розрахункова система</a:t>
            </a:r>
          </a:p>
        </p:txBody>
      </p:sp>
      <p:sp>
        <p:nvSpPr>
          <p:cNvPr id="17" name="Google Shape;497;p32"/>
          <p:cNvSpPr txBox="1"/>
          <p:nvPr/>
        </p:nvSpPr>
        <p:spPr>
          <a:xfrm>
            <a:off x="261765" y="1571668"/>
            <a:ext cx="11664619" cy="480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57200">
              <a:lnSpc>
                <a:spcPct val="130000"/>
              </a:lnSpc>
              <a:buClr>
                <a:srgbClr val="FFFF00"/>
              </a:buClr>
              <a:buFont typeface="+mj-lt"/>
              <a:buAutoNum type="arabicPeriod"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ea typeface="Montserrat"/>
                <a:cs typeface="Times New Roman" pitchFamily="18" charset="0"/>
                <a:sym typeface="Montserrat"/>
              </a:rPr>
              <a:t>Цифрові розрахунково-облікові одиниці (РОО) </a:t>
            </a:r>
            <a:r>
              <a:rPr lang="uk-UA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ea typeface="Montserrat"/>
                <a:cs typeface="Times New Roman" pitchFamily="18" charset="0"/>
                <a:sym typeface="Montserrat"/>
              </a:rPr>
              <a:t>емітуються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ea typeface="Montserrat"/>
                <a:cs typeface="Times New Roman" pitchFamily="18" charset="0"/>
                <a:sym typeface="Montserrat"/>
              </a:rPr>
              <a:t> автоматично під час транзакції. </a:t>
            </a:r>
          </a:p>
          <a:p>
            <a:pPr marL="457200" lvl="0" indent="-457200">
              <a:lnSpc>
                <a:spcPct val="130000"/>
              </a:lnSpc>
              <a:buClr>
                <a:srgbClr val="FFFF00"/>
              </a:buClr>
              <a:buFont typeface="+mj-lt"/>
              <a:buAutoNum type="arabicPeriod"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ea typeface="Montserrat"/>
                <a:cs typeface="Times New Roman" pitchFamily="18" charset="0"/>
                <a:sym typeface="Montserrat"/>
              </a:rPr>
              <a:t>Емісія відбувається автоматично в необхідній кількості, відповідно до суми угоди. </a:t>
            </a:r>
          </a:p>
          <a:p>
            <a:pPr marL="457200" lvl="0" indent="-457200">
              <a:lnSpc>
                <a:spcPct val="130000"/>
              </a:lnSpc>
              <a:buClr>
                <a:srgbClr val="FFFF00"/>
              </a:buClr>
              <a:buFont typeface="+mj-lt"/>
              <a:buAutoNum type="arabicPeriod"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ea typeface="Montserrat"/>
                <a:cs typeface="Times New Roman" pitchFamily="18" charset="0"/>
                <a:sym typeface="Montserrat"/>
              </a:rPr>
              <a:t>Емітована сума завжди забезпечена товаром або послугою. </a:t>
            </a:r>
          </a:p>
          <a:p>
            <a:pPr marL="457200" lvl="0" indent="-457200">
              <a:lnSpc>
                <a:spcPct val="130000"/>
              </a:lnSpc>
              <a:buClr>
                <a:srgbClr val="FFFF00"/>
              </a:buClr>
              <a:buFont typeface="+mj-lt"/>
              <a:buAutoNum type="arabicPeriod"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ea typeface="Montserrat"/>
                <a:cs typeface="Times New Roman" pitchFamily="18" charset="0"/>
                <a:sym typeface="Montserrat"/>
              </a:rPr>
              <a:t>Платник виконує переказ напряму Отримувачу (без участі казначейства та банків посередників). </a:t>
            </a:r>
          </a:p>
          <a:p>
            <a:pPr marL="457200" indent="-457200">
              <a:lnSpc>
                <a:spcPct val="130000"/>
              </a:lnSpc>
              <a:buClr>
                <a:srgbClr val="FFFF00"/>
              </a:buClr>
              <a:buFont typeface="+mj-lt"/>
              <a:buAutoNum type="arabicPeriod"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ea typeface="Montserrat"/>
                <a:cs typeface="Times New Roman" pitchFamily="18" charset="0"/>
                <a:sym typeface="Montserrat"/>
              </a:rPr>
              <a:t>Отримувач миттєво отримує зарахування коштів на свій рахунок.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ea typeface="Montserrat"/>
                <a:cs typeface="Times New Roman" pitchFamily="18" charset="0"/>
                <a:sym typeface="Montserrat"/>
              </a:rPr>
              <a:t>Платник отримує сплачений через АРС товар або послугу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ea typeface="Montserrat"/>
                <a:cs typeface="Times New Roman" pitchFamily="18" charset="0"/>
                <a:sym typeface="Montserrat"/>
              </a:rPr>
              <a:t>. Кожна сторона угоди отримує те, що бажала. </a:t>
            </a:r>
          </a:p>
          <a:p>
            <a:pPr marL="457200" lvl="0" indent="-457200">
              <a:lnSpc>
                <a:spcPct val="130000"/>
              </a:lnSpc>
              <a:buClr>
                <a:srgbClr val="FFFF00"/>
              </a:buClr>
              <a:buFont typeface="+mj-lt"/>
              <a:buAutoNum type="arabicPeriod"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ea typeface="Montserrat"/>
                <a:cs typeface="Times New Roman" pitchFamily="18" charset="0"/>
                <a:sym typeface="Montserrat"/>
              </a:rPr>
              <a:t>Реєстрація учасників і рахунків відбувається </a:t>
            </a:r>
            <a:r>
              <a:rPr lang="uk-UA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ea typeface="Montserrat"/>
                <a:cs typeface="Times New Roman" pitchFamily="18" charset="0"/>
                <a:sym typeface="Montserrat"/>
              </a:rPr>
              <a:t>онлайн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ea typeface="Montserrat"/>
                <a:cs typeface="Times New Roman" pitchFamily="18" charset="0"/>
                <a:sym typeface="Montserrat"/>
              </a:rPr>
              <a:t>. </a:t>
            </a:r>
          </a:p>
          <a:p>
            <a:pPr marL="457200" lvl="0" indent="-457200">
              <a:lnSpc>
                <a:spcPct val="130000"/>
              </a:lnSpc>
              <a:buClr>
                <a:srgbClr val="FFFF00"/>
              </a:buClr>
              <a:buFont typeface="+mj-lt"/>
              <a:buAutoNum type="arabicPeriod"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ea typeface="Montserrat"/>
                <a:cs typeface="Times New Roman" pitchFamily="18" charset="0"/>
                <a:sym typeface="Montserrat"/>
              </a:rPr>
              <a:t>Місцеві представництва системи утворюються для залучення та обслуговування учасників. </a:t>
            </a:r>
          </a:p>
          <a:p>
            <a:pPr marL="457200" indent="-457200">
              <a:lnSpc>
                <a:spcPct val="130000"/>
              </a:lnSpc>
              <a:buClr>
                <a:srgbClr val="FFFF00"/>
              </a:buClr>
              <a:buFont typeface="+mj-lt"/>
              <a:buAutoNum type="arabicPeriod"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ea typeface="Montserrat"/>
                <a:cs typeface="Times New Roman" pitchFamily="18" charset="0"/>
                <a:sym typeface="Montserrat"/>
              </a:rPr>
              <a:t>АРС є закритою системою для підтримки, стимулювання та розвитку національної (місцевої) економіки.</a:t>
            </a:r>
          </a:p>
          <a:p>
            <a:pPr marL="457200" indent="-457200">
              <a:lnSpc>
                <a:spcPct val="130000"/>
              </a:lnSpc>
              <a:buClr>
                <a:srgbClr val="FFFF00"/>
              </a:buClr>
              <a:buFont typeface="+mj-lt"/>
              <a:buAutoNum type="arabicPeriod"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ea typeface="Montserrat"/>
                <a:cs typeface="Times New Roman" pitchFamily="18" charset="0"/>
                <a:sym typeface="Montserrat"/>
              </a:rPr>
              <a:t>АРС є </a:t>
            </a:r>
            <a:r>
              <a:rPr lang="uk-UA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ea typeface="Montserrat"/>
                <a:cs typeface="Times New Roman" pitchFamily="18" charset="0"/>
                <a:sym typeface="Montserrat"/>
              </a:rPr>
              <a:t>мультивалютною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ea typeface="Montserrat"/>
                <a:cs typeface="Times New Roman" pitchFamily="18" charset="0"/>
                <a:sym typeface="Montserrat"/>
              </a:rPr>
              <a:t>, тому матимуться зв’язки з іншими країнами світу. 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  <a:ea typeface="Montserrat"/>
              <a:cs typeface="Times New Roman" pitchFamily="18" charset="0"/>
              <a:sym typeface="Montserrat"/>
            </a:endParaRPr>
          </a:p>
        </p:txBody>
      </p:sp>
      <p:pic>
        <p:nvPicPr>
          <p:cNvPr id="18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70" y="305677"/>
            <a:ext cx="2650764" cy="71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42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Google Shape;495;p32"/>
          <p:cNvPicPr preferRelativeResize="0"/>
          <p:nvPr/>
        </p:nvPicPr>
        <p:blipFill rotWithShape="1">
          <a:blip r:embed="rId3">
            <a:alphaModFix/>
          </a:blip>
          <a:srcRect t="5824" b="5824"/>
          <a:stretch/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32"/>
          <p:cNvSpPr txBox="1"/>
          <p:nvPr/>
        </p:nvSpPr>
        <p:spPr>
          <a:xfrm>
            <a:off x="261764" y="1767050"/>
            <a:ext cx="11664619" cy="480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FontTx/>
              <a:buAutoNum type="arabicPeriod"/>
              <a:defRPr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Кожна громада реєструє електронне місцеве представництво ІМЦ на </a:t>
            </a:r>
            <a:r>
              <a:rPr lang="uk-UA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онлайн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 майданчику.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FontTx/>
              <a:buAutoNum type="arabicPeriod"/>
              <a:defRPr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В своєму Особистому кабінеті автоматично отримує рахунок для фінансування місцевих програм і проектів (соціально-економічних, культурних, виробничих, екологічних тощо).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  <a:cs typeface="Times New Roman" pitchFamily="18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FontTx/>
              <a:buAutoNum type="arabicPeriod"/>
              <a:defRPr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Рахунок місцевого представництва матиме відкриту безвідсоткову кредитну лінію на фінансування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програм і 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проектів в необхідному обсязі, відповідно до кошторисів.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FontTx/>
              <a:buAutoNum type="arabicPeriod"/>
              <a:defRPr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Забезпеченням по кредитній лінії будуть результати програм (проектів) створені у майбутньому.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FontTx/>
              <a:buAutoNum type="arabicPeriod"/>
              <a:defRPr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Повертати витрачені кошти не треба, тому що будуть створені нові об’єкти громади або надані послуги, під які було виконано емісію. В громаді залишаються і кошти, і об’єкти.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FontTx/>
              <a:buAutoNum type="arabicPeriod"/>
              <a:defRPr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Додатково на рахунках місцевих представництв буде формуватися дохідна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частина 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за рахунок винагороди з надання автоматизованих послуг зі збуту та постачання продукції іншим учасникам майданчика (бізнес, громадяни, інші суб’єкти-учасники майданчика).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  <a:cs typeface="Times New Roman" pitchFamily="18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Clr>
                <a:srgbClr val="1BB4D3"/>
              </a:buClr>
              <a:buFontTx/>
              <a:buAutoNum type="arabicPeriod"/>
              <a:defRPr/>
            </a:pP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  <a:cs typeface="Times New Roman" pitchFamily="18" charset="0"/>
            </a:endParaRPr>
          </a:p>
        </p:txBody>
      </p:sp>
      <p:sp>
        <p:nvSpPr>
          <p:cNvPr id="9" name="Заголовок 12"/>
          <p:cNvSpPr txBox="1">
            <a:spLocks/>
          </p:cNvSpPr>
          <p:nvPr/>
        </p:nvSpPr>
        <p:spPr>
          <a:xfrm>
            <a:off x="2944388" y="285125"/>
            <a:ext cx="7326415" cy="760288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Як працюватимуть ІМЦ</a:t>
            </a:r>
            <a:endParaRPr lang="uk-UA" sz="4800" dirty="0">
              <a:latin typeface="Bahnschrift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76" y="305677"/>
            <a:ext cx="1655508" cy="7191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1006" y="6199033"/>
            <a:ext cx="667652" cy="589906"/>
          </a:xfrm>
          <a:prstGeom prst="rect">
            <a:avLst/>
          </a:prstGeom>
        </p:spPr>
      </p:pic>
      <p:sp>
        <p:nvSpPr>
          <p:cNvPr id="12" name="Google Shape;99;p13"/>
          <p:cNvSpPr txBox="1"/>
          <p:nvPr/>
        </p:nvSpPr>
        <p:spPr>
          <a:xfrm>
            <a:off x="4452372" y="6372958"/>
            <a:ext cx="386965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ctr">
              <a:defRPr/>
            </a:pPr>
            <a:r>
              <a:rPr lang="uk-UA" sz="1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Ми творимо разом велику Державу</a:t>
            </a:r>
          </a:p>
        </p:txBody>
      </p:sp>
      <p:sp>
        <p:nvSpPr>
          <p:cNvPr id="13" name="Місце для вмісту 13"/>
          <p:cNvSpPr txBox="1">
            <a:spLocks/>
          </p:cNvSpPr>
          <p:nvPr/>
        </p:nvSpPr>
        <p:spPr>
          <a:xfrm>
            <a:off x="2821159" y="1052358"/>
            <a:ext cx="7132078" cy="603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Інформаційно-маркетингові центри</a:t>
            </a:r>
          </a:p>
        </p:txBody>
      </p:sp>
      <p:pic>
        <p:nvPicPr>
          <p:cNvPr id="14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70" y="305677"/>
            <a:ext cx="2650764" cy="71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87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214091" y="300392"/>
            <a:ext cx="6904735" cy="750831"/>
          </a:xfrm>
        </p:spPr>
        <p:txBody>
          <a:bodyPr rtlCol="0">
            <a:noAutofit/>
          </a:bodyPr>
          <a:lstStyle/>
          <a:p>
            <a:r>
              <a:rPr lang="uk-UA" sz="4800" b="1" dirty="0" smtClean="0">
                <a:solidFill>
                  <a:srgbClr val="FAF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Унікальність системи</a:t>
            </a:r>
            <a:endParaRPr lang="uk-UA" sz="4800" dirty="0">
              <a:solidFill>
                <a:srgbClr val="FFC000"/>
              </a:solidFill>
              <a:latin typeface="Bahnschrift" pitchFamily="34" charset="0"/>
            </a:endParaRPr>
          </a:p>
        </p:txBody>
      </p:sp>
      <p:sp>
        <p:nvSpPr>
          <p:cNvPr id="14" name="Місце для вмісту 13"/>
          <p:cNvSpPr>
            <a:spLocks noGrp="1"/>
          </p:cNvSpPr>
          <p:nvPr>
            <p:ph idx="1"/>
          </p:nvPr>
        </p:nvSpPr>
        <p:spPr>
          <a:xfrm>
            <a:off x="261764" y="1268760"/>
            <a:ext cx="6984776" cy="4930273"/>
          </a:xfrm>
        </p:spPr>
        <p:txBody>
          <a:bodyPr rtlCol="0">
            <a:noAutofit/>
          </a:bodyPr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Вітчизняна розробка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Відповідність чинному міжнародному законодавству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Не потребує додаткових узгоджень або погоджень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Миттєвий пошук і пропозиція потенційних контрагентів для угоди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Використання спеціального алгоритму обробки інформації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Вбудований інноваційний обліково-розрахунковий модуль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Отримання необхідних товарів та послуг без використання грошей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Платформа-конструктор бізнес-процесів на рівні користувача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Все, що потрібно для людини, бізнесу, органів влади у єдиному інформаційному середовищі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Ефективний інструмент для відновлення і розвитку громад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556" y="1340768"/>
            <a:ext cx="4428492" cy="30243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1006" y="6199033"/>
            <a:ext cx="667652" cy="5899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827" y="305677"/>
            <a:ext cx="1655508" cy="719185"/>
          </a:xfrm>
          <a:prstGeom prst="rect">
            <a:avLst/>
          </a:prstGeom>
        </p:spPr>
      </p:pic>
      <p:sp>
        <p:nvSpPr>
          <p:cNvPr id="10" name="Google Shape;99;p13"/>
          <p:cNvSpPr txBox="1"/>
          <p:nvPr/>
        </p:nvSpPr>
        <p:spPr>
          <a:xfrm>
            <a:off x="4452372" y="6372958"/>
            <a:ext cx="386965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ctr">
              <a:defRPr/>
            </a:pPr>
            <a:r>
              <a:rPr lang="uk-UA" sz="1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Ми творимо разом велику Державу</a:t>
            </a:r>
          </a:p>
        </p:txBody>
      </p:sp>
      <p:pic>
        <p:nvPicPr>
          <p:cNvPr id="11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70" y="305677"/>
            <a:ext cx="2650764" cy="71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22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070076" y="276953"/>
            <a:ext cx="7272808" cy="760288"/>
          </a:xfrm>
        </p:spPr>
        <p:txBody>
          <a:bodyPr rtlCol="0">
            <a:noAutofit/>
          </a:bodyPr>
          <a:lstStyle/>
          <a:p>
            <a:r>
              <a:rPr lang="uk-UA" sz="4000" b="1" dirty="0" smtClean="0">
                <a:solidFill>
                  <a:srgbClr val="FAF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Переваги для органів влади</a:t>
            </a:r>
            <a:endParaRPr lang="uk-UA" sz="4000" dirty="0">
              <a:latin typeface="Bahnschrift" pitchFamily="34" charset="0"/>
            </a:endParaRP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4" y="260648"/>
            <a:ext cx="29146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1006" y="6199033"/>
            <a:ext cx="667652" cy="589906"/>
          </a:xfrm>
          <a:prstGeom prst="rect">
            <a:avLst/>
          </a:prstGeom>
        </p:spPr>
      </p:pic>
      <p:sp>
        <p:nvSpPr>
          <p:cNvPr id="15" name="Місце для вмісту 13"/>
          <p:cNvSpPr>
            <a:spLocks noGrp="1"/>
          </p:cNvSpPr>
          <p:nvPr>
            <p:ph idx="1"/>
          </p:nvPr>
        </p:nvSpPr>
        <p:spPr>
          <a:xfrm>
            <a:off x="1269876" y="1051223"/>
            <a:ext cx="10504459" cy="5321735"/>
          </a:xfrm>
        </p:spPr>
        <p:txBody>
          <a:bodyPr rtlCol="0">
            <a:noAutofit/>
          </a:bodyPr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Комплексне рішення для відновлення і розвитку території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Додатковий інструмент для реалізації і розширення місцевих програм і проектів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Стимулювання розвитку реального сектору економіки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Наявність альтернативної (резервної) системи взаємодії в громаді та забезпечення її життєдіяльності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Стимулювання виробництва місцевих виробників без залучення зовнішніх інвестицій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Збереження старих і створення нових робочих місць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Значне збільшення дохідної частини місцевого бюджету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Використання «прихованих» резервів громади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Залучення всіх верств і прошарків населення (у тому числі груп ризику)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Можливість покращення соціальної інфраструктури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Нові джерела для підвищення соціальних стандартів і нормативів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Реальне покращення взаємодії між органами влади, бізнесом і громадянами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Покращення функції органів влади щодо планування розвитку, управління і контролю територією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Доступ до швидких безвідсоткових засобів розрахунку. Можливість їх отримання тут і зараз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Зменшення витрат на адміністрування платежів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Розвиток міжрегіональної співпраці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Потенціал розвитку міжнародних зв’язків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Підвищення рейтингу території.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827" y="305677"/>
            <a:ext cx="1655508" cy="719185"/>
          </a:xfrm>
          <a:prstGeom prst="rect">
            <a:avLst/>
          </a:prstGeom>
        </p:spPr>
      </p:pic>
      <p:sp>
        <p:nvSpPr>
          <p:cNvPr id="9" name="Google Shape;99;p13"/>
          <p:cNvSpPr txBox="1"/>
          <p:nvPr/>
        </p:nvSpPr>
        <p:spPr>
          <a:xfrm>
            <a:off x="4452372" y="6372958"/>
            <a:ext cx="386965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ctr">
              <a:defRPr/>
            </a:pPr>
            <a:r>
              <a:rPr lang="uk-UA" sz="1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Ми творимо разом велику Державу</a:t>
            </a:r>
          </a:p>
        </p:txBody>
      </p:sp>
    </p:spTree>
    <p:extLst>
      <p:ext uri="{BB962C8B-B14F-4D97-AF65-F5344CB8AC3E}">
        <p14:creationId xmlns:p14="http://schemas.microsoft.com/office/powerpoint/2010/main" val="184034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 2"/>
          <p:cNvSpPr>
            <a:spLocks noGrp="1"/>
          </p:cNvSpPr>
          <p:nvPr>
            <p:ph type="ctrTitle"/>
          </p:nvPr>
        </p:nvSpPr>
        <p:spPr>
          <a:xfrm>
            <a:off x="4942284" y="300803"/>
            <a:ext cx="3744416" cy="675052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uk-UA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Що робити?</a:t>
            </a:r>
            <a:endParaRPr lang="uk-U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1006" y="6199033"/>
            <a:ext cx="667652" cy="58990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41670" y="1484784"/>
            <a:ext cx="932515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buClr>
                <a:srgbClr val="1BB4D3"/>
              </a:buClr>
              <a:buFont typeface="+mj-lt"/>
              <a:buAutoNum type="arabicPeriod"/>
              <a:defRPr/>
            </a:pPr>
            <a:r>
              <a:rPr lang="uk-UA" sz="2800" b="1" kern="0" dirty="0" smtClean="0">
                <a:latin typeface="Bahnschrift" pitchFamily="34" charset="0"/>
                <a:cs typeface="Times New Roman" pitchFamily="18" charset="0"/>
              </a:rPr>
              <a:t>Підтримати створення Національної екосистеми Інформаційно-маркетингових центрів</a:t>
            </a:r>
          </a:p>
          <a:p>
            <a:pPr marL="342900" indent="-342900" algn="just">
              <a:spcBef>
                <a:spcPts val="1200"/>
              </a:spcBef>
              <a:buClr>
                <a:srgbClr val="1BB4D3"/>
              </a:buClr>
              <a:buFont typeface="+mj-lt"/>
              <a:buAutoNum type="arabicPeriod"/>
              <a:defRPr/>
            </a:pPr>
            <a:r>
              <a:rPr lang="uk-UA" sz="2800" b="1" kern="0" dirty="0" smtClean="0">
                <a:latin typeface="Bahnschrift" pitchFamily="34" charset="0"/>
                <a:cs typeface="Times New Roman" pitchFamily="18" charset="0"/>
              </a:rPr>
              <a:t>Прийняти участь у створенні системи або придбати ліцензію на відкриття місцевого представництва ІМЦ</a:t>
            </a:r>
          </a:p>
          <a:p>
            <a:pPr marL="342900" indent="-342900" algn="just">
              <a:spcBef>
                <a:spcPts val="1200"/>
              </a:spcBef>
              <a:buClr>
                <a:srgbClr val="1BB4D3"/>
              </a:buClr>
              <a:buFont typeface="+mj-lt"/>
              <a:buAutoNum type="arabicPeriod"/>
              <a:defRPr/>
            </a:pPr>
            <a:r>
              <a:rPr lang="uk-UA" sz="2800" b="1" kern="0" dirty="0" smtClean="0">
                <a:latin typeface="Bahnschrift" pitchFamily="34" charset="0"/>
                <a:cs typeface="Times New Roman" pitchFamily="18" charset="0"/>
              </a:rPr>
              <a:t>Зареєструватися у створеній екосистемі ІМЦ</a:t>
            </a:r>
          </a:p>
          <a:p>
            <a:pPr marL="342900" indent="-342900" algn="just">
              <a:spcBef>
                <a:spcPts val="1200"/>
              </a:spcBef>
              <a:buClr>
                <a:srgbClr val="1BB4D3"/>
              </a:buClr>
              <a:buFont typeface="+mj-lt"/>
              <a:buAutoNum type="arabicPeriod"/>
              <a:defRPr/>
            </a:pPr>
            <a:r>
              <a:rPr lang="uk-UA" sz="2800" b="1" kern="0" dirty="0" smtClean="0">
                <a:latin typeface="Bahnschrift" pitchFamily="34" charset="0"/>
                <a:cs typeface="Times New Roman" pitchFamily="18" charset="0"/>
              </a:rPr>
              <a:t>Залучати нових учасників до системи</a:t>
            </a:r>
          </a:p>
          <a:p>
            <a:pPr marL="342900" indent="-342900" algn="just">
              <a:spcBef>
                <a:spcPts val="1200"/>
              </a:spcBef>
              <a:buClr>
                <a:srgbClr val="1BB4D3"/>
              </a:buClr>
              <a:buFont typeface="+mj-lt"/>
              <a:buAutoNum type="arabicPeriod"/>
              <a:defRPr/>
            </a:pPr>
            <a:r>
              <a:rPr lang="uk-UA" sz="2800" b="1" kern="0" dirty="0" smtClean="0">
                <a:latin typeface="Bahnschrift" pitchFamily="34" charset="0"/>
                <a:cs typeface="Times New Roman" pitchFamily="18" charset="0"/>
              </a:rPr>
              <a:t>Почати користуватися можливостями і перевагами екосистеми ІМЦ.</a:t>
            </a:r>
            <a:endParaRPr lang="uk-UA" sz="2800" b="1" kern="0" dirty="0">
              <a:latin typeface="Bahnschrift" pitchFamily="34" charset="0"/>
              <a:cs typeface="Times New Roman" pitchFamily="18" charset="0"/>
            </a:endParaRPr>
          </a:p>
        </p:txBody>
      </p:sp>
      <p:pic>
        <p:nvPicPr>
          <p:cNvPr id="11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70" y="305677"/>
            <a:ext cx="2650764" cy="71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827" y="305677"/>
            <a:ext cx="1655508" cy="719185"/>
          </a:xfrm>
          <a:prstGeom prst="rect">
            <a:avLst/>
          </a:prstGeom>
        </p:spPr>
      </p:pic>
      <p:sp>
        <p:nvSpPr>
          <p:cNvPr id="13" name="Google Shape;99;p13"/>
          <p:cNvSpPr txBox="1"/>
          <p:nvPr/>
        </p:nvSpPr>
        <p:spPr>
          <a:xfrm>
            <a:off x="4452372" y="6372958"/>
            <a:ext cx="386965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ctr">
              <a:defRPr/>
            </a:pPr>
            <a:r>
              <a:rPr lang="uk-UA" sz="1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Ми творимо разом велику Державу</a:t>
            </a:r>
          </a:p>
        </p:txBody>
      </p:sp>
    </p:spTree>
    <p:extLst>
      <p:ext uri="{BB962C8B-B14F-4D97-AF65-F5344CB8AC3E}">
        <p14:creationId xmlns:p14="http://schemas.microsoft.com/office/powerpoint/2010/main" val="151214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86942" y="1380234"/>
            <a:ext cx="5328592" cy="782476"/>
          </a:xfrm>
        </p:spPr>
        <p:txBody>
          <a:bodyPr rtlCol="0">
            <a:noAutofit/>
          </a:bodyPr>
          <a:lstStyle/>
          <a:p>
            <a:r>
              <a:rPr lang="uk-UA" sz="4800" b="1" dirty="0" smtClean="0">
                <a:solidFill>
                  <a:srgbClr val="FAF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Наші контакти</a:t>
            </a:r>
            <a:endParaRPr lang="uk-UA" sz="4800" dirty="0">
              <a:solidFill>
                <a:srgbClr val="FFC000"/>
              </a:solidFill>
              <a:latin typeface="Bahnschrift" pitchFamily="34" charset="0"/>
            </a:endParaRP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4" y="260648"/>
            <a:ext cx="29146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1006" y="6199033"/>
            <a:ext cx="667652" cy="5899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827" y="305677"/>
            <a:ext cx="1655508" cy="719185"/>
          </a:xfrm>
          <a:prstGeom prst="rect">
            <a:avLst/>
          </a:prstGeom>
        </p:spPr>
      </p:pic>
      <p:grpSp>
        <p:nvGrpSpPr>
          <p:cNvPr id="10" name="Google Shape;782;p43"/>
          <p:cNvGrpSpPr/>
          <p:nvPr/>
        </p:nvGrpSpPr>
        <p:grpSpPr>
          <a:xfrm>
            <a:off x="6355676" y="-520870"/>
            <a:ext cx="5757234" cy="7899740"/>
            <a:chOff x="0" y="0"/>
            <a:chExt cx="4591050" cy="6297930"/>
          </a:xfrm>
        </p:grpSpPr>
        <p:sp>
          <p:nvSpPr>
            <p:cNvPr id="11" name="Google Shape;783;p43"/>
            <p:cNvSpPr/>
            <p:nvPr/>
          </p:nvSpPr>
          <p:spPr>
            <a:xfrm>
              <a:off x="0" y="0"/>
              <a:ext cx="4591050" cy="6297930"/>
            </a:xfrm>
            <a:custGeom>
              <a:avLst/>
              <a:gdLst/>
              <a:ahLst/>
              <a:cxnLst/>
              <a:rect l="l" t="t" r="r" b="b"/>
              <a:pathLst>
                <a:path w="4591050" h="6297930" extrusionOk="0">
                  <a:moveTo>
                    <a:pt x="3148330" y="1708150"/>
                  </a:moveTo>
                  <a:cubicBezTo>
                    <a:pt x="2754630" y="1708150"/>
                    <a:pt x="2396490" y="1866900"/>
                    <a:pt x="2136140" y="2124710"/>
                  </a:cubicBezTo>
                  <a:lnTo>
                    <a:pt x="1611630" y="1600200"/>
                  </a:lnTo>
                  <a:cubicBezTo>
                    <a:pt x="1778000" y="1430020"/>
                    <a:pt x="1882140" y="1197610"/>
                    <a:pt x="1882140" y="941070"/>
                  </a:cubicBezTo>
                  <a:cubicBezTo>
                    <a:pt x="1882140" y="421640"/>
                    <a:pt x="1459230" y="0"/>
                    <a:pt x="941070" y="0"/>
                  </a:cubicBezTo>
                  <a:cubicBezTo>
                    <a:pt x="422910" y="0"/>
                    <a:pt x="0" y="421640"/>
                    <a:pt x="0" y="941070"/>
                  </a:cubicBezTo>
                  <a:cubicBezTo>
                    <a:pt x="0" y="1459230"/>
                    <a:pt x="421640" y="1882140"/>
                    <a:pt x="941070" y="1882140"/>
                  </a:cubicBezTo>
                  <a:cubicBezTo>
                    <a:pt x="1160780" y="1882140"/>
                    <a:pt x="1362710" y="1805940"/>
                    <a:pt x="1524000" y="1678940"/>
                  </a:cubicBezTo>
                  <a:lnTo>
                    <a:pt x="2056130" y="2211070"/>
                  </a:lnTo>
                  <a:cubicBezTo>
                    <a:pt x="1838960" y="2463800"/>
                    <a:pt x="1708150" y="2791460"/>
                    <a:pt x="1708150" y="3148330"/>
                  </a:cubicBezTo>
                  <a:cubicBezTo>
                    <a:pt x="1708150" y="3549650"/>
                    <a:pt x="1873250" y="3914140"/>
                    <a:pt x="2139950" y="4175760"/>
                  </a:cubicBezTo>
                  <a:lnTo>
                    <a:pt x="1614170" y="4701540"/>
                  </a:lnTo>
                  <a:cubicBezTo>
                    <a:pt x="1442720" y="4526280"/>
                    <a:pt x="1203960" y="4417060"/>
                    <a:pt x="941070" y="4417060"/>
                  </a:cubicBezTo>
                  <a:cubicBezTo>
                    <a:pt x="421640" y="4415790"/>
                    <a:pt x="0" y="4838700"/>
                    <a:pt x="0" y="5356860"/>
                  </a:cubicBezTo>
                  <a:cubicBezTo>
                    <a:pt x="0" y="5875020"/>
                    <a:pt x="421640" y="6297930"/>
                    <a:pt x="941070" y="6297930"/>
                  </a:cubicBezTo>
                  <a:cubicBezTo>
                    <a:pt x="1459230" y="6297930"/>
                    <a:pt x="1882140" y="5876290"/>
                    <a:pt x="1882140" y="5356860"/>
                  </a:cubicBezTo>
                  <a:cubicBezTo>
                    <a:pt x="1882140" y="5144770"/>
                    <a:pt x="1811020" y="4947920"/>
                    <a:pt x="1692910" y="4790440"/>
                  </a:cubicBezTo>
                  <a:lnTo>
                    <a:pt x="2228850" y="4254500"/>
                  </a:lnTo>
                  <a:cubicBezTo>
                    <a:pt x="2479040" y="4462780"/>
                    <a:pt x="2800350" y="4588509"/>
                    <a:pt x="3150870" y="4588509"/>
                  </a:cubicBezTo>
                  <a:cubicBezTo>
                    <a:pt x="3945890" y="4588509"/>
                    <a:pt x="4591050" y="3942080"/>
                    <a:pt x="4591050" y="3148330"/>
                  </a:cubicBezTo>
                  <a:cubicBezTo>
                    <a:pt x="4589780" y="2354580"/>
                    <a:pt x="3943350" y="1708150"/>
                    <a:pt x="3148330" y="1708150"/>
                  </a:cubicBezTo>
                  <a:close/>
                </a:path>
              </a:pathLst>
            </a:custGeom>
            <a:solidFill>
              <a:srgbClr val="60B3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784;p43"/>
            <p:cNvSpPr/>
            <p:nvPr/>
          </p:nvSpPr>
          <p:spPr>
            <a:xfrm>
              <a:off x="118110" y="4533900"/>
              <a:ext cx="1645920" cy="1645920"/>
            </a:xfrm>
            <a:custGeom>
              <a:avLst/>
              <a:gdLst/>
              <a:ahLst/>
              <a:cxnLst/>
              <a:rect l="l" t="t" r="r" b="b"/>
              <a:pathLst>
                <a:path w="1645920" h="1645920" extrusionOk="0">
                  <a:moveTo>
                    <a:pt x="822960" y="1645920"/>
                  </a:moveTo>
                  <a:cubicBezTo>
                    <a:pt x="369570" y="1645920"/>
                    <a:pt x="0" y="1277620"/>
                    <a:pt x="0" y="822960"/>
                  </a:cubicBezTo>
                  <a:cubicBezTo>
                    <a:pt x="0" y="368300"/>
                    <a:pt x="368300" y="0"/>
                    <a:pt x="822960" y="0"/>
                  </a:cubicBezTo>
                  <a:cubicBezTo>
                    <a:pt x="1276350" y="0"/>
                    <a:pt x="1645920" y="368300"/>
                    <a:pt x="1645920" y="822960"/>
                  </a:cubicBezTo>
                  <a:cubicBezTo>
                    <a:pt x="1645920" y="1277620"/>
                    <a:pt x="1276350" y="1645920"/>
                    <a:pt x="822960" y="1645920"/>
                  </a:cubicBez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l="-16664" r="-16663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785;p43"/>
            <p:cNvSpPr/>
            <p:nvPr/>
          </p:nvSpPr>
          <p:spPr>
            <a:xfrm>
              <a:off x="118110" y="118110"/>
              <a:ext cx="1645920" cy="1644650"/>
            </a:xfrm>
            <a:custGeom>
              <a:avLst/>
              <a:gdLst/>
              <a:ahLst/>
              <a:cxnLst/>
              <a:rect l="l" t="t" r="r" b="b"/>
              <a:pathLst>
                <a:path w="1645920" h="1644650" extrusionOk="0">
                  <a:moveTo>
                    <a:pt x="0" y="822960"/>
                  </a:moveTo>
                  <a:cubicBezTo>
                    <a:pt x="0" y="369570"/>
                    <a:pt x="368300" y="0"/>
                    <a:pt x="822960" y="0"/>
                  </a:cubicBezTo>
                  <a:cubicBezTo>
                    <a:pt x="1276350" y="0"/>
                    <a:pt x="1645920" y="368300"/>
                    <a:pt x="1645920" y="822960"/>
                  </a:cubicBezTo>
                  <a:cubicBezTo>
                    <a:pt x="1645920" y="1060450"/>
                    <a:pt x="1544320" y="1273810"/>
                    <a:pt x="1384300" y="1423670"/>
                  </a:cubicBezTo>
                  <a:cubicBezTo>
                    <a:pt x="1377950" y="1426210"/>
                    <a:pt x="1371600" y="1430020"/>
                    <a:pt x="1366520" y="1436370"/>
                  </a:cubicBezTo>
                  <a:cubicBezTo>
                    <a:pt x="1362710" y="1440180"/>
                    <a:pt x="1360170" y="1443990"/>
                    <a:pt x="1357630" y="1447800"/>
                  </a:cubicBezTo>
                  <a:cubicBezTo>
                    <a:pt x="1214120" y="1569720"/>
                    <a:pt x="1027430" y="1644650"/>
                    <a:pt x="824230" y="1644650"/>
                  </a:cubicBezTo>
                  <a:cubicBezTo>
                    <a:pt x="369570" y="1644650"/>
                    <a:pt x="0" y="1276350"/>
                    <a:pt x="0" y="822960"/>
                  </a:cubicBez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l="-38816" r="-38818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786;p43"/>
            <p:cNvSpPr/>
            <p:nvPr/>
          </p:nvSpPr>
          <p:spPr>
            <a:xfrm>
              <a:off x="1826260" y="1827530"/>
              <a:ext cx="2644140" cy="2644140"/>
            </a:xfrm>
            <a:custGeom>
              <a:avLst/>
              <a:gdLst/>
              <a:ahLst/>
              <a:cxnLst/>
              <a:rect l="l" t="t" r="r" b="b"/>
              <a:pathLst>
                <a:path w="2644140" h="2644140" extrusionOk="0">
                  <a:moveTo>
                    <a:pt x="1322070" y="2644140"/>
                  </a:moveTo>
                  <a:cubicBezTo>
                    <a:pt x="593090" y="2644140"/>
                    <a:pt x="0" y="2051050"/>
                    <a:pt x="0" y="1322070"/>
                  </a:cubicBezTo>
                  <a:cubicBezTo>
                    <a:pt x="0" y="593090"/>
                    <a:pt x="593090" y="0"/>
                    <a:pt x="1322070" y="0"/>
                  </a:cubicBezTo>
                  <a:cubicBezTo>
                    <a:pt x="2051050" y="0"/>
                    <a:pt x="2644140" y="593090"/>
                    <a:pt x="2644140" y="1322070"/>
                  </a:cubicBezTo>
                  <a:cubicBezTo>
                    <a:pt x="2644140" y="2051050"/>
                    <a:pt x="2052320" y="2644140"/>
                    <a:pt x="1322070" y="2644140"/>
                  </a:cubicBez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t="-24998" b="-24998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7" name="Google Shape;99;p13"/>
          <p:cNvSpPr txBox="1"/>
          <p:nvPr/>
        </p:nvSpPr>
        <p:spPr>
          <a:xfrm>
            <a:off x="2486023" y="6370875"/>
            <a:ext cx="386965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ctr">
              <a:defRPr/>
            </a:pPr>
            <a:r>
              <a:rPr lang="uk-UA" sz="1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Ми творимо разом велику Державу</a:t>
            </a:r>
          </a:p>
        </p:txBody>
      </p:sp>
      <p:pic>
        <p:nvPicPr>
          <p:cNvPr id="18" name="Google Shape;752;p4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46898" y="2674961"/>
            <a:ext cx="140044" cy="2001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Google Shape;765;p41"/>
          <p:cNvCxnSpPr/>
          <p:nvPr/>
        </p:nvCxnSpPr>
        <p:spPr>
          <a:xfrm rot="10800000">
            <a:off x="698318" y="3079283"/>
            <a:ext cx="4661316" cy="0"/>
          </a:xfrm>
          <a:prstGeom prst="straightConnector1">
            <a:avLst/>
          </a:prstGeom>
          <a:noFill/>
          <a:ln w="19050" cap="rnd" cmpd="sng">
            <a:solidFill>
              <a:srgbClr val="60B3DD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0" name="Google Shape;753;p4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29154" y="3309338"/>
            <a:ext cx="175532" cy="1755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Google Shape;754;p41"/>
          <p:cNvCxnSpPr/>
          <p:nvPr/>
        </p:nvCxnSpPr>
        <p:spPr>
          <a:xfrm rot="10800000">
            <a:off x="698318" y="3681614"/>
            <a:ext cx="4654968" cy="0"/>
          </a:xfrm>
          <a:prstGeom prst="straightConnector1">
            <a:avLst/>
          </a:prstGeom>
          <a:noFill/>
          <a:ln w="19050" cap="rnd" cmpd="sng">
            <a:solidFill>
              <a:srgbClr val="60B3DD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2" name="Google Shape;757;p4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34898" y="3942668"/>
            <a:ext cx="164043" cy="1128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Google Shape;755;p41"/>
          <p:cNvCxnSpPr/>
          <p:nvPr/>
        </p:nvCxnSpPr>
        <p:spPr>
          <a:xfrm rot="10800000">
            <a:off x="698318" y="4283944"/>
            <a:ext cx="4667665" cy="0"/>
          </a:xfrm>
          <a:prstGeom prst="straightConnector1">
            <a:avLst/>
          </a:prstGeom>
          <a:noFill/>
          <a:ln w="19050" cap="rnd" cmpd="sng">
            <a:solidFill>
              <a:srgbClr val="60B3DD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4" name="Google Shape;758;p4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25932" y="4509120"/>
            <a:ext cx="181976" cy="1820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756;p41"/>
          <p:cNvCxnSpPr/>
          <p:nvPr/>
        </p:nvCxnSpPr>
        <p:spPr>
          <a:xfrm rot="10800000">
            <a:off x="698318" y="4886275"/>
            <a:ext cx="4654968" cy="0"/>
          </a:xfrm>
          <a:prstGeom prst="straightConnector1">
            <a:avLst/>
          </a:prstGeom>
          <a:noFill/>
          <a:ln w="19050" cap="rnd" cmpd="sng">
            <a:solidFill>
              <a:srgbClr val="60B3D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" name="Google Shape;760;p41"/>
          <p:cNvSpPr txBox="1"/>
          <p:nvPr/>
        </p:nvSpPr>
        <p:spPr>
          <a:xfrm>
            <a:off x="1372199" y="2559574"/>
            <a:ext cx="533165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39958"/>
              </a:lnSpc>
            </a:pPr>
            <a:r>
              <a:rPr lang="uk-UA" sz="2000" b="1" dirty="0" smtClean="0">
                <a:solidFill>
                  <a:srgbClr val="FFFFFF"/>
                </a:solidFill>
                <a:latin typeface="Bahnschrift" pitchFamily="34" charset="0"/>
                <a:ea typeface="Montserrat"/>
                <a:cs typeface="Times New Roman" pitchFamily="18" charset="0"/>
                <a:sym typeface="Montserrat"/>
              </a:rPr>
              <a:t>Вул. Амосова, 4, </a:t>
            </a:r>
            <a:r>
              <a:rPr lang="uk-UA" sz="2000" b="1" dirty="0" err="1" smtClean="0">
                <a:solidFill>
                  <a:srgbClr val="FFFFFF"/>
                </a:solidFill>
                <a:latin typeface="Bahnschrift" pitchFamily="34" charset="0"/>
                <a:ea typeface="Montserrat"/>
                <a:cs typeface="Times New Roman" pitchFamily="18" charset="0"/>
                <a:sym typeface="Montserrat"/>
              </a:rPr>
              <a:t>оф</a:t>
            </a:r>
            <a:r>
              <a:rPr lang="uk-UA" sz="2000" b="1" dirty="0" smtClean="0">
                <a:solidFill>
                  <a:srgbClr val="FFFFFF"/>
                </a:solidFill>
                <a:latin typeface="Bahnschrift" pitchFamily="34" charset="0"/>
                <a:ea typeface="Montserrat"/>
                <a:cs typeface="Times New Roman" pitchFamily="18" charset="0"/>
                <a:sym typeface="Montserrat"/>
              </a:rPr>
              <a:t>. 4, Київ, 03141, Україна</a:t>
            </a:r>
            <a:endParaRPr lang="uk-UA" sz="2000" b="1" dirty="0">
              <a:latin typeface="Bahnschrift" pitchFamily="34" charset="0"/>
              <a:cs typeface="Times New Roman" pitchFamily="18" charset="0"/>
            </a:endParaRPr>
          </a:p>
        </p:txBody>
      </p:sp>
      <p:sp>
        <p:nvSpPr>
          <p:cNvPr id="27" name="Google Shape;761;p41"/>
          <p:cNvSpPr txBox="1"/>
          <p:nvPr/>
        </p:nvSpPr>
        <p:spPr>
          <a:xfrm>
            <a:off x="1372199" y="3256645"/>
            <a:ext cx="3261120" cy="34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39958"/>
              </a:lnSpc>
            </a:pPr>
            <a:r>
              <a:rPr lang="en-US" sz="1600" b="1" dirty="0">
                <a:solidFill>
                  <a:srgbClr val="FFFFFF"/>
                </a:solidFill>
                <a:latin typeface="Bahnschrift" pitchFamily="34" charset="0"/>
                <a:ea typeface="Montserrat"/>
                <a:cs typeface="Times New Roman" pitchFamily="18" charset="0"/>
                <a:sym typeface="Montserrat"/>
              </a:rPr>
              <a:t>+</a:t>
            </a:r>
            <a:r>
              <a:rPr lang="en-US" sz="1600" b="1" dirty="0" smtClean="0">
                <a:solidFill>
                  <a:srgbClr val="FFFFFF"/>
                </a:solidFill>
                <a:latin typeface="Bahnschrift" pitchFamily="34" charset="0"/>
                <a:ea typeface="Montserrat"/>
                <a:cs typeface="Times New Roman" pitchFamily="18" charset="0"/>
                <a:sym typeface="Montserrat"/>
              </a:rPr>
              <a:t>380-</a:t>
            </a:r>
            <a:r>
              <a:rPr lang="uk-UA" sz="1600" b="1" dirty="0" smtClean="0">
                <a:solidFill>
                  <a:srgbClr val="FFFFFF"/>
                </a:solidFill>
                <a:latin typeface="Bahnschrift" pitchFamily="34" charset="0"/>
                <a:ea typeface="Montserrat"/>
                <a:cs typeface="Times New Roman" pitchFamily="18" charset="0"/>
                <a:sym typeface="Montserrat"/>
              </a:rPr>
              <a:t>50</a:t>
            </a:r>
            <a:r>
              <a:rPr lang="en-US" sz="1600" b="1" dirty="0" smtClean="0">
                <a:solidFill>
                  <a:srgbClr val="FFFFFF"/>
                </a:solidFill>
                <a:latin typeface="Bahnschrift" pitchFamily="34" charset="0"/>
                <a:ea typeface="Montserrat"/>
                <a:cs typeface="Times New Roman" pitchFamily="18" charset="0"/>
                <a:sym typeface="Montserrat"/>
              </a:rPr>
              <a:t>-</a:t>
            </a:r>
            <a:r>
              <a:rPr lang="uk-UA" sz="1600" b="1" dirty="0" smtClean="0">
                <a:solidFill>
                  <a:srgbClr val="FFFFFF"/>
                </a:solidFill>
                <a:latin typeface="Bahnschrift" pitchFamily="34" charset="0"/>
                <a:ea typeface="Montserrat"/>
                <a:cs typeface="Times New Roman" pitchFamily="18" charset="0"/>
                <a:sym typeface="Montserrat"/>
              </a:rPr>
              <a:t>469</a:t>
            </a:r>
            <a:r>
              <a:rPr lang="en-US" sz="1600" b="1" dirty="0" smtClean="0">
                <a:solidFill>
                  <a:srgbClr val="FFFFFF"/>
                </a:solidFill>
                <a:latin typeface="Bahnschrift" pitchFamily="34" charset="0"/>
                <a:ea typeface="Montserrat"/>
                <a:cs typeface="Times New Roman" pitchFamily="18" charset="0"/>
                <a:sym typeface="Montserrat"/>
              </a:rPr>
              <a:t>-</a:t>
            </a:r>
            <a:r>
              <a:rPr lang="uk-UA" sz="1600" b="1" dirty="0" smtClean="0">
                <a:solidFill>
                  <a:srgbClr val="FFFFFF"/>
                </a:solidFill>
                <a:latin typeface="Bahnschrift" pitchFamily="34" charset="0"/>
                <a:ea typeface="Montserrat"/>
                <a:cs typeface="Times New Roman" pitchFamily="18" charset="0"/>
                <a:sym typeface="Montserrat"/>
              </a:rPr>
              <a:t>14</a:t>
            </a:r>
            <a:r>
              <a:rPr lang="en-US" sz="1600" b="1" dirty="0" smtClean="0">
                <a:solidFill>
                  <a:srgbClr val="FFFFFF"/>
                </a:solidFill>
                <a:latin typeface="Bahnschrift" pitchFamily="34" charset="0"/>
                <a:ea typeface="Montserrat"/>
                <a:cs typeface="Times New Roman" pitchFamily="18" charset="0"/>
                <a:sym typeface="Montserrat"/>
              </a:rPr>
              <a:t>-1</a:t>
            </a:r>
            <a:r>
              <a:rPr lang="uk-UA" sz="1600" b="1" dirty="0" smtClean="0">
                <a:solidFill>
                  <a:srgbClr val="FFFFFF"/>
                </a:solidFill>
                <a:latin typeface="Bahnschrift" pitchFamily="34" charset="0"/>
                <a:ea typeface="Montserrat"/>
                <a:cs typeface="Times New Roman" pitchFamily="18" charset="0"/>
                <a:sym typeface="Montserrat"/>
              </a:rPr>
              <a:t>5</a:t>
            </a:r>
            <a:endParaRPr b="1" dirty="0">
              <a:latin typeface="Bahnschrift" pitchFamily="34" charset="0"/>
              <a:cs typeface="Times New Roman" pitchFamily="18" charset="0"/>
            </a:endParaRPr>
          </a:p>
        </p:txBody>
      </p:sp>
      <p:sp>
        <p:nvSpPr>
          <p:cNvPr id="28" name="Google Shape;762;p41"/>
          <p:cNvSpPr txBox="1"/>
          <p:nvPr/>
        </p:nvSpPr>
        <p:spPr>
          <a:xfrm>
            <a:off x="1372199" y="3783628"/>
            <a:ext cx="326112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39958"/>
              </a:lnSpc>
            </a:pPr>
            <a:r>
              <a:rPr lang="en-US" sz="2000" dirty="0" smtClean="0">
                <a:solidFill>
                  <a:srgbClr val="FFFFFF"/>
                </a:solidFill>
                <a:latin typeface="Bahnschrift" pitchFamily="34" charset="0"/>
                <a:ea typeface="Montserrat"/>
                <a:cs typeface="Times New Roman" pitchFamily="18" charset="0"/>
                <a:sym typeface="Montserrat"/>
              </a:rPr>
              <a:t>info@glavrada.org </a:t>
            </a:r>
            <a:endParaRPr sz="2000" dirty="0">
              <a:latin typeface="Bahnschrift" pitchFamily="34" charset="0"/>
              <a:cs typeface="Times New Roman" pitchFamily="18" charset="0"/>
            </a:endParaRPr>
          </a:p>
        </p:txBody>
      </p:sp>
      <p:sp>
        <p:nvSpPr>
          <p:cNvPr id="29" name="Google Shape;764;p41"/>
          <p:cNvSpPr txBox="1"/>
          <p:nvPr/>
        </p:nvSpPr>
        <p:spPr>
          <a:xfrm>
            <a:off x="1372199" y="4384687"/>
            <a:ext cx="326112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39958"/>
              </a:lnSpc>
            </a:pPr>
            <a:r>
              <a:rPr lang="en-US" sz="2000" b="1" dirty="0">
                <a:solidFill>
                  <a:srgbClr val="FFFFFF"/>
                </a:solidFill>
                <a:latin typeface="Bahnschrift" pitchFamily="34" charset="0"/>
                <a:cs typeface="Times New Roman" pitchFamily="18" charset="0"/>
                <a:sym typeface="Montserrat"/>
              </a:rPr>
              <a:t>g</a:t>
            </a:r>
            <a:r>
              <a:rPr lang="en-US" sz="2000" b="1" dirty="0" smtClean="0">
                <a:solidFill>
                  <a:srgbClr val="FFFFFF"/>
                </a:solidFill>
                <a:latin typeface="Bahnschrift" pitchFamily="34" charset="0"/>
                <a:cs typeface="Times New Roman" pitchFamily="18" charset="0"/>
                <a:sym typeface="Montserrat"/>
              </a:rPr>
              <a:t>lavrada.org</a:t>
            </a:r>
            <a:endParaRPr sz="2000" b="1" dirty="0">
              <a:latin typeface="Bahnschrif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37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 2"/>
          <p:cNvSpPr>
            <a:spLocks noGrp="1"/>
          </p:cNvSpPr>
          <p:nvPr>
            <p:ph type="ctrTitle"/>
          </p:nvPr>
        </p:nvSpPr>
        <p:spPr>
          <a:xfrm>
            <a:off x="5158308" y="305676"/>
            <a:ext cx="2520280" cy="675052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Вступ</a:t>
            </a:r>
            <a:endParaRPr lang="uk-U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1006" y="6199033"/>
            <a:ext cx="667652" cy="58990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41669" y="1326264"/>
            <a:ext cx="755213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sz="1400" b="1" kern="0" dirty="0" smtClean="0">
                <a:latin typeface="Bahnschrift" pitchFamily="34" charset="0"/>
                <a:cs typeface="Times New Roman" pitchFamily="18" charset="0"/>
              </a:rPr>
              <a:t>«Ефективне місцеве самоврядування та забезпечення ним поступального соціально-економічного розвитку відповідних територій має супроводжуватися збільшенням ресурсної та фінансової  бази. </a:t>
            </a:r>
          </a:p>
          <a:p>
            <a:pPr algn="just">
              <a:defRPr/>
            </a:pPr>
            <a:r>
              <a:rPr lang="uk-UA" sz="1400" b="1" kern="0" dirty="0" smtClean="0">
                <a:latin typeface="Bahnschrift" pitchFamily="34" charset="0"/>
                <a:cs typeface="Times New Roman" pitchFamily="18" charset="0"/>
              </a:rPr>
              <a:t>Децентралізовані повноваження мають бути забезпечені відповідним ресурсом для якісного виконання.» </a:t>
            </a:r>
          </a:p>
          <a:p>
            <a:pPr algn="just">
              <a:defRPr/>
            </a:pPr>
            <a:r>
              <a:rPr lang="uk-UA" sz="1400" b="1" kern="0" dirty="0" smtClean="0">
                <a:solidFill>
                  <a:srgbClr val="1BB4D3"/>
                </a:solidFill>
                <a:latin typeface="Bahnschrift" pitchFamily="34" charset="0"/>
                <a:cs typeface="Times New Roman" pitchFamily="18" charset="0"/>
              </a:rPr>
              <a:t>(</a:t>
            </a:r>
            <a:r>
              <a:rPr lang="uk-UA" sz="1400" i="1" kern="0" dirty="0" smtClean="0">
                <a:solidFill>
                  <a:srgbClr val="1BB4D3"/>
                </a:solidFill>
                <a:latin typeface="Bahnschrift" pitchFamily="34" charset="0"/>
                <a:cs typeface="Times New Roman" pitchFamily="18" charset="0"/>
              </a:rPr>
              <a:t>Урядовий портал, </a:t>
            </a:r>
            <a:r>
              <a:rPr lang="uk-UA" sz="1400" i="1" dirty="0" smtClean="0">
                <a:solidFill>
                  <a:srgbClr val="1BB4D3"/>
                </a:solidFill>
                <a:latin typeface="Bahnschrift" pitchFamily="34" charset="0"/>
                <a:cs typeface="Times New Roman" pitchFamily="18" charset="0"/>
              </a:rPr>
              <a:t>Реформа децентралізації</a:t>
            </a:r>
            <a:r>
              <a:rPr lang="uk-UA" sz="1400" b="1" kern="0" dirty="0" smtClean="0">
                <a:solidFill>
                  <a:srgbClr val="1BB4D3"/>
                </a:solidFill>
                <a:latin typeface="Bahnschrift" pitchFamily="34" charset="0"/>
                <a:cs typeface="Times New Roman" pitchFamily="18" charset="0"/>
              </a:rPr>
              <a:t>)</a:t>
            </a:r>
          </a:p>
          <a:p>
            <a:pPr algn="just">
              <a:defRPr/>
            </a:pPr>
            <a:endParaRPr lang="uk-UA" sz="1600" b="1" kern="0" dirty="0">
              <a:latin typeface="Bahnschrift" pitchFamily="34" charset="0"/>
              <a:cs typeface="Times New Roman" pitchFamily="18" charset="0"/>
            </a:endParaRPr>
          </a:p>
          <a:p>
            <a:pPr algn="just">
              <a:defRPr/>
            </a:pPr>
            <a:r>
              <a:rPr lang="uk-UA" sz="2000" b="1" kern="0" dirty="0">
                <a:latin typeface="Bahnschrift" pitchFamily="34" charset="0"/>
                <a:cs typeface="Times New Roman" pitchFamily="18" charset="0"/>
              </a:rPr>
              <a:t>Реформа децентралізації в Україні збільшила фінансові можливості </a:t>
            </a:r>
            <a:r>
              <a:rPr lang="uk-UA" sz="2000" b="1" kern="0" dirty="0" smtClean="0">
                <a:latin typeface="Bahnschrift" pitchFamily="34" charset="0"/>
                <a:cs typeface="Times New Roman" pitchFamily="18" charset="0"/>
              </a:rPr>
              <a:t>громад за рахунок перерозподілу податкових надходжень.</a:t>
            </a:r>
            <a:endParaRPr lang="uk-UA" sz="2000" b="1" kern="0" dirty="0">
              <a:latin typeface="Bahnschrift" pitchFamily="34" charset="0"/>
              <a:cs typeface="Times New Roman" pitchFamily="18" charset="0"/>
            </a:endParaRPr>
          </a:p>
        </p:txBody>
      </p:sp>
      <p:pic>
        <p:nvPicPr>
          <p:cNvPr id="11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70" y="305677"/>
            <a:ext cx="2650764" cy="71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827" y="305677"/>
            <a:ext cx="1655508" cy="719185"/>
          </a:xfrm>
          <a:prstGeom prst="rect">
            <a:avLst/>
          </a:prstGeom>
        </p:spPr>
      </p:pic>
      <p:sp>
        <p:nvSpPr>
          <p:cNvPr id="13" name="Google Shape;99;p13"/>
          <p:cNvSpPr txBox="1"/>
          <p:nvPr/>
        </p:nvSpPr>
        <p:spPr>
          <a:xfrm>
            <a:off x="4452372" y="6372958"/>
            <a:ext cx="386965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ctr">
              <a:defRPr/>
            </a:pPr>
            <a:r>
              <a:rPr lang="uk-UA" sz="1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Ми творимо разом велику Державу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945" y="1412776"/>
            <a:ext cx="3626072" cy="209930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41670" y="4077072"/>
            <a:ext cx="1118026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sz="2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Проте функції емісії національної валюти, необхідної для розвитку реального сектору </a:t>
            </a:r>
            <a:r>
              <a:rPr lang="uk-UA" sz="2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економіки на місцях, </a:t>
            </a:r>
            <a:r>
              <a:rPr lang="uk-UA" sz="2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залишилися виключно у Національного банку України. </a:t>
            </a:r>
          </a:p>
          <a:p>
            <a:endParaRPr lang="uk-UA" sz="1600" b="1" kern="0" dirty="0" smtClean="0">
              <a:latin typeface="Bahnschrift" pitchFamily="34" charset="0"/>
              <a:cs typeface="Times New Roman" pitchFamily="18" charset="0"/>
            </a:endParaRPr>
          </a:p>
          <a:p>
            <a:r>
              <a:rPr lang="uk-UA" sz="1400" b="1" kern="0" dirty="0" smtClean="0">
                <a:latin typeface="Bahnschrift" pitchFamily="34" charset="0"/>
                <a:cs typeface="Times New Roman" pitchFamily="18" charset="0"/>
              </a:rPr>
              <a:t>«Національний банк виконує такі функції:</a:t>
            </a:r>
          </a:p>
          <a:p>
            <a:r>
              <a:rPr lang="uk-UA" sz="1400" b="1" kern="0" dirty="0" smtClean="0">
                <a:latin typeface="Bahnschrift" pitchFamily="34" charset="0"/>
                <a:cs typeface="Times New Roman" pitchFamily="18" charset="0"/>
              </a:rPr>
              <a:t>2) монопольно здійснює емісію національної валюти України та організує готівковий грошовий обіг» </a:t>
            </a:r>
          </a:p>
          <a:p>
            <a:r>
              <a:rPr lang="uk-UA" sz="1400" b="1" kern="0" dirty="0" smtClean="0">
                <a:solidFill>
                  <a:srgbClr val="1BB4D3"/>
                </a:solidFill>
                <a:latin typeface="Bahnschrift" pitchFamily="34" charset="0"/>
                <a:cs typeface="Times New Roman" pitchFamily="18" charset="0"/>
              </a:rPr>
              <a:t>(</a:t>
            </a:r>
            <a:r>
              <a:rPr lang="uk-UA" sz="1400" i="1" kern="0" dirty="0" smtClean="0">
                <a:solidFill>
                  <a:srgbClr val="1BB4D3"/>
                </a:solidFill>
                <a:latin typeface="Bahnschrift" pitchFamily="34" charset="0"/>
                <a:cs typeface="Times New Roman" pitchFamily="18" charset="0"/>
              </a:rPr>
              <a:t>Ст. 7, ЗУ «Про Національний банк України</a:t>
            </a:r>
            <a:r>
              <a:rPr lang="uk-UA" sz="1400" b="1" kern="0" dirty="0" smtClean="0">
                <a:solidFill>
                  <a:srgbClr val="1BB4D3"/>
                </a:solidFill>
                <a:latin typeface="Bahnschrift" pitchFamily="34" charset="0"/>
                <a:cs typeface="Times New Roman" pitchFamily="18" charset="0"/>
              </a:rPr>
              <a:t>)</a:t>
            </a:r>
            <a:endParaRPr lang="uk-UA" sz="1400" b="1" kern="0" dirty="0">
              <a:solidFill>
                <a:srgbClr val="1BB4D3"/>
              </a:solidFill>
              <a:latin typeface="Bahnschrif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67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 2"/>
          <p:cNvSpPr>
            <a:spLocks noGrp="1"/>
          </p:cNvSpPr>
          <p:nvPr>
            <p:ph type="ctrTitle"/>
          </p:nvPr>
        </p:nvSpPr>
        <p:spPr>
          <a:xfrm>
            <a:off x="5158308" y="305676"/>
            <a:ext cx="2520280" cy="675052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uk-UA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Мета</a:t>
            </a:r>
            <a:endParaRPr lang="uk-U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1006" y="6199033"/>
            <a:ext cx="667652" cy="58990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41669" y="1326264"/>
            <a:ext cx="838904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sz="4000" b="1" kern="0" dirty="0" smtClean="0">
                <a:latin typeface="Bahnschrift" pitchFamily="34" charset="0"/>
                <a:cs typeface="Times New Roman" pitchFamily="18" charset="0"/>
              </a:rPr>
              <a:t>Створити Національну платформу для відновлення і сталого розвитку громад з альтернативною розрахунковою системою, яка доповнює грошову. </a:t>
            </a:r>
            <a:endParaRPr lang="uk-UA" sz="4000" b="1" kern="0" dirty="0">
              <a:latin typeface="Bahnschrift" pitchFamily="34" charset="0"/>
              <a:cs typeface="Times New Roman" pitchFamily="18" charset="0"/>
            </a:endParaRPr>
          </a:p>
        </p:txBody>
      </p:sp>
      <p:pic>
        <p:nvPicPr>
          <p:cNvPr id="11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70" y="305677"/>
            <a:ext cx="2650764" cy="71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827" y="305677"/>
            <a:ext cx="1655508" cy="719185"/>
          </a:xfrm>
          <a:prstGeom prst="rect">
            <a:avLst/>
          </a:prstGeom>
        </p:spPr>
      </p:pic>
      <p:sp>
        <p:nvSpPr>
          <p:cNvPr id="13" name="Google Shape;99;p13"/>
          <p:cNvSpPr txBox="1"/>
          <p:nvPr/>
        </p:nvSpPr>
        <p:spPr>
          <a:xfrm>
            <a:off x="4452372" y="6372958"/>
            <a:ext cx="386965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ctr">
              <a:defRPr/>
            </a:pPr>
            <a:r>
              <a:rPr lang="uk-UA" sz="1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Ми творимо разом велику Державу</a:t>
            </a:r>
          </a:p>
        </p:txBody>
      </p:sp>
    </p:spTree>
    <p:extLst>
      <p:ext uri="{BB962C8B-B14F-4D97-AF65-F5344CB8AC3E}">
        <p14:creationId xmlns:p14="http://schemas.microsoft.com/office/powerpoint/2010/main" val="164487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Місце для вмісту 13"/>
          <p:cNvSpPr>
            <a:spLocks noGrp="1"/>
          </p:cNvSpPr>
          <p:nvPr>
            <p:ph idx="1"/>
          </p:nvPr>
        </p:nvSpPr>
        <p:spPr>
          <a:xfrm>
            <a:off x="3550771" y="1484785"/>
            <a:ext cx="8462615" cy="1728192"/>
          </a:xfrm>
        </p:spPr>
        <p:txBody>
          <a:bodyPr rtlCol="0">
            <a:normAutofit fontScale="92500"/>
          </a:bodyPr>
          <a:lstStyle/>
          <a:p>
            <a:pPr marL="0" indent="0">
              <a:buNone/>
            </a:pPr>
            <a:r>
              <a:rPr lang="uk-UA" sz="2000" u="sng" dirty="0" smtClean="0">
                <a:solidFill>
                  <a:srgbClr val="1BB4D3"/>
                </a:solidFill>
                <a:latin typeface="Bahnschrift" pitchFamily="34" charset="0"/>
                <a:cs typeface="Times New Roman" pitchFamily="18" charset="0"/>
              </a:rPr>
              <a:t>Закон України «Про внесення змін до Бюджетного кодексу України щодо забезпечення підтримки обороноздатності держави та розвитку оборонно-промислового комплексу України» від 08.11.2023 р. № 3428-IX</a:t>
            </a:r>
            <a:r>
              <a:rPr lang="uk-UA" sz="2000" dirty="0" smtClean="0">
                <a:latin typeface="Bahnschrift" pitchFamily="34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uk-UA" sz="2000" dirty="0" smtClean="0">
                <a:latin typeface="Bahnschrift" pitchFamily="34" charset="0"/>
                <a:cs typeface="Times New Roman" pitchFamily="18" charset="0"/>
              </a:rPr>
              <a:t>надав право сільським та селищним територіальним громадам здійснювати місцеві запозичення та надавати місцеві гарантії.</a:t>
            </a:r>
            <a:endParaRPr lang="uk-UA" sz="2000" dirty="0">
              <a:latin typeface="Bahnschrift" pitchFamily="34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1006" y="6199033"/>
            <a:ext cx="667652" cy="5899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827" y="305677"/>
            <a:ext cx="1655508" cy="719185"/>
          </a:xfrm>
          <a:prstGeom prst="rect">
            <a:avLst/>
          </a:prstGeom>
        </p:spPr>
      </p:pic>
      <p:sp>
        <p:nvSpPr>
          <p:cNvPr id="9" name="Google Shape;99;p13"/>
          <p:cNvSpPr txBox="1"/>
          <p:nvPr/>
        </p:nvSpPr>
        <p:spPr>
          <a:xfrm>
            <a:off x="4452372" y="6372958"/>
            <a:ext cx="386965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ctr">
              <a:defRPr/>
            </a:pPr>
            <a:r>
              <a:rPr lang="uk-UA" sz="1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Ми творимо разом велику Державу</a:t>
            </a:r>
          </a:p>
        </p:txBody>
      </p:sp>
      <p:sp>
        <p:nvSpPr>
          <p:cNvPr id="10" name="Місце для вмісту 13"/>
          <p:cNvSpPr txBox="1">
            <a:spLocks/>
          </p:cNvSpPr>
          <p:nvPr/>
        </p:nvSpPr>
        <p:spPr>
          <a:xfrm>
            <a:off x="261764" y="3284983"/>
            <a:ext cx="11512571" cy="2914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800" b="1" dirty="0" smtClean="0">
                <a:latin typeface="Bahnschrift" pitchFamily="34" charset="0"/>
                <a:cs typeface="Times New Roman" pitchFamily="18" charset="0"/>
              </a:rPr>
              <a:t>Але можливість користування наданим правом ускладнюється: </a:t>
            </a:r>
            <a:endParaRPr lang="en-US" sz="2800" b="1" dirty="0" smtClean="0">
              <a:latin typeface="Bahnschrift" pitchFamily="34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dirty="0" err="1">
                <a:latin typeface="Bahnschrift" pitchFamily="34" charset="0"/>
                <a:cs typeface="Times New Roman" pitchFamily="18" charset="0"/>
              </a:rPr>
              <a:t>зарегульованою</a:t>
            </a:r>
            <a:r>
              <a:rPr lang="uk-UA" dirty="0">
                <a:latin typeface="Bahnschrift" pitchFamily="34" charset="0"/>
                <a:cs typeface="Times New Roman" pitchFamily="18" charset="0"/>
              </a:rPr>
              <a:t> </a:t>
            </a:r>
            <a:r>
              <a:rPr lang="uk-UA" dirty="0" smtClean="0">
                <a:latin typeface="Bahnschrift" pitchFamily="34" charset="0"/>
                <a:cs typeface="Times New Roman" pitchFamily="18" charset="0"/>
              </a:rPr>
              <a:t>процедурою</a:t>
            </a:r>
            <a:r>
              <a:rPr lang="uk-UA" dirty="0">
                <a:latin typeface="Bahnschrift" pitchFamily="34" charset="0"/>
                <a:cs typeface="Times New Roman" pitchFamily="18" charset="0"/>
              </a:rPr>
              <a:t>; </a:t>
            </a:r>
            <a:endParaRPr lang="en-US" dirty="0">
              <a:latin typeface="Bahnschrift" pitchFamily="34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dirty="0">
                <a:latin typeface="Bahnschrift" pitchFamily="34" charset="0"/>
                <a:cs typeface="Times New Roman" pitchFamily="18" charset="0"/>
              </a:rPr>
              <a:t>необхідністю отримання погодження Мінфіну; </a:t>
            </a:r>
            <a:endParaRPr lang="en-US" dirty="0">
              <a:latin typeface="Bahnschrift" pitchFamily="34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dirty="0">
                <a:latin typeface="Bahnschrift" pitchFamily="34" charset="0"/>
                <a:cs typeface="Times New Roman" pitchFamily="18" charset="0"/>
              </a:rPr>
              <a:t>великим переліком вимог та документів</a:t>
            </a:r>
            <a:r>
              <a:rPr lang="uk-UA" dirty="0" smtClean="0">
                <a:latin typeface="Bahnschrift" pitchFamily="34" charset="0"/>
                <a:cs typeface="Times New Roman" pitchFamily="18" charset="0"/>
              </a:rPr>
              <a:t>; </a:t>
            </a:r>
            <a:endParaRPr lang="en-US" dirty="0" smtClean="0">
              <a:latin typeface="Bahnschrift" pitchFamily="34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dirty="0" smtClean="0">
                <a:latin typeface="Bahnschrift" pitchFamily="34" charset="0"/>
                <a:cs typeface="Times New Roman" pitchFamily="18" charset="0"/>
              </a:rPr>
              <a:t>наявністю обмежень; </a:t>
            </a:r>
            <a:endParaRPr lang="en-US" dirty="0" smtClean="0">
              <a:latin typeface="Bahnschrift" pitchFamily="34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dirty="0" smtClean="0">
                <a:latin typeface="Bahnschrift" pitchFamily="34" charset="0"/>
                <a:cs typeface="Times New Roman" pitchFamily="18" charset="0"/>
              </a:rPr>
              <a:t>передбачає декілька етапів отримання запозичення або надання гарантій;</a:t>
            </a:r>
            <a:endParaRPr lang="en-US" dirty="0" smtClean="0">
              <a:latin typeface="Bahnschrift" pitchFamily="34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dirty="0" smtClean="0">
                <a:latin typeface="Bahnschrift" pitchFamily="34" charset="0"/>
                <a:cs typeface="Times New Roman" pitchFamily="18" charset="0"/>
              </a:rPr>
              <a:t>не враховує відсутність відповідного персоналу в кожній громаді.</a:t>
            </a:r>
            <a:r>
              <a:rPr lang="uk-UA" sz="2800" dirty="0" smtClean="0">
                <a:latin typeface="Bahnschrift" pitchFamily="34" charset="0"/>
                <a:cs typeface="Times New Roman" pitchFamily="18" charset="0"/>
              </a:rPr>
              <a:t> </a:t>
            </a:r>
            <a:endParaRPr lang="uk-UA" sz="2800" dirty="0">
              <a:latin typeface="Bahnschrift" pitchFamily="34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1484785"/>
            <a:ext cx="2914650" cy="1554140"/>
          </a:xfrm>
          <a:prstGeom prst="rect">
            <a:avLst/>
          </a:prstGeom>
        </p:spPr>
      </p:pic>
      <p:pic>
        <p:nvPicPr>
          <p:cNvPr id="11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70" y="305677"/>
            <a:ext cx="2650764" cy="71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 2"/>
          <p:cNvSpPr txBox="1">
            <a:spLocks/>
          </p:cNvSpPr>
          <p:nvPr/>
        </p:nvSpPr>
        <p:spPr>
          <a:xfrm>
            <a:off x="5158308" y="305676"/>
            <a:ext cx="3240360" cy="6750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Проблема</a:t>
            </a:r>
            <a:endParaRPr lang="uk-U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04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Місце для вмісту 13"/>
          <p:cNvSpPr>
            <a:spLocks noGrp="1"/>
          </p:cNvSpPr>
          <p:nvPr>
            <p:ph idx="1"/>
          </p:nvPr>
        </p:nvSpPr>
        <p:spPr>
          <a:xfrm>
            <a:off x="1629916" y="1830262"/>
            <a:ext cx="10144419" cy="4390788"/>
          </a:xfrm>
        </p:spPr>
        <p:txBody>
          <a:bodyPr rtlCol="0">
            <a:normAutofit fontScale="92500"/>
          </a:bodyPr>
          <a:lstStyle/>
          <a:p>
            <a:pPr marL="457200" indent="-457200" algn="just">
              <a:buFont typeface="Arial" pitchFamily="34" charset="0"/>
              <a:buAutoNum type="arabicPeriod"/>
              <a:defRPr/>
            </a:pP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Як подолати дефіцит </a:t>
            </a:r>
            <a:r>
              <a:rPr lang="uk-U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джерел </a:t>
            </a: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фінансування?</a:t>
            </a:r>
            <a:endParaRPr lang="uk-UA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  <a:cs typeface="Times New Roman" pitchFamily="18" charset="0"/>
            </a:endParaRPr>
          </a:p>
          <a:p>
            <a:pPr marL="457200" indent="-457200" algn="just">
              <a:buAutoNum type="arabicPeriod"/>
              <a:defRPr/>
            </a:pP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Як виключити дефіцит дохідної частини місцевого бюджету? </a:t>
            </a:r>
          </a:p>
          <a:p>
            <a:pPr marL="457200" indent="-457200" algn="just">
              <a:buAutoNum type="arabicPeriod"/>
              <a:defRPr/>
            </a:pP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Як вирішити залежність від політики державного бюджету?</a:t>
            </a:r>
          </a:p>
          <a:p>
            <a:pPr marL="457200" indent="-457200" algn="just">
              <a:buAutoNum type="arabicPeriod"/>
              <a:defRPr/>
            </a:pP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Як профінансувати всі місцеві програми і проекти?</a:t>
            </a:r>
          </a:p>
          <a:p>
            <a:pPr marL="457200" indent="-457200" algn="just">
              <a:buAutoNum type="arabicPeriod"/>
              <a:defRPr/>
            </a:pP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Як швидко і </a:t>
            </a:r>
            <a:r>
              <a:rPr lang="uk-U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е</a:t>
            </a: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фективно відновлювати інфраструктуру та інші об’єкти? </a:t>
            </a:r>
          </a:p>
          <a:p>
            <a:pPr marL="457200" indent="-457200" algn="just">
              <a:buAutoNum type="arabicPeriod"/>
              <a:defRPr/>
            </a:pP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Як дотриматися виконання всіх вимог державних стандартів та нормативів?</a:t>
            </a:r>
          </a:p>
          <a:p>
            <a:pPr marL="457200" indent="-457200" algn="just">
              <a:buAutoNum type="arabicPeriod"/>
              <a:defRPr/>
            </a:pP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Як подолати залежність від зовнішніх інвесторів? </a:t>
            </a:r>
          </a:p>
          <a:p>
            <a:pPr marL="457200" indent="-457200" algn="just">
              <a:buAutoNum type="arabicPeriod"/>
              <a:defRPr/>
            </a:pP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Як знайти власні джерела для інвестицій?</a:t>
            </a:r>
          </a:p>
          <a:p>
            <a:pPr marL="457200" indent="-457200" algn="just">
              <a:buAutoNum type="arabicPeriod"/>
              <a:defRPr/>
            </a:pP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Як знайти рішення всіх питань?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1006" y="6199033"/>
            <a:ext cx="667652" cy="5899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827" y="305677"/>
            <a:ext cx="1655508" cy="719185"/>
          </a:xfrm>
          <a:prstGeom prst="rect">
            <a:avLst/>
          </a:prstGeom>
        </p:spPr>
      </p:pic>
      <p:sp>
        <p:nvSpPr>
          <p:cNvPr id="9" name="Google Shape;99;p13"/>
          <p:cNvSpPr txBox="1"/>
          <p:nvPr/>
        </p:nvSpPr>
        <p:spPr>
          <a:xfrm>
            <a:off x="4452372" y="6372958"/>
            <a:ext cx="386965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ctr">
              <a:defRPr/>
            </a:pPr>
            <a:r>
              <a:rPr lang="uk-UA" sz="1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Ми творимо разом велику Державу</a:t>
            </a:r>
          </a:p>
        </p:txBody>
      </p:sp>
      <p:sp>
        <p:nvSpPr>
          <p:cNvPr id="11" name="Місце для вмісту 13"/>
          <p:cNvSpPr txBox="1">
            <a:spLocks/>
          </p:cNvSpPr>
          <p:nvPr/>
        </p:nvSpPr>
        <p:spPr>
          <a:xfrm>
            <a:off x="3637076" y="1024862"/>
            <a:ext cx="5500241" cy="648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Font typeface="Arial" pitchFamily="34" charset="0"/>
              <a:buNone/>
            </a:pPr>
            <a:r>
              <a:rPr lang="uk-UA" sz="3600" b="1" dirty="0" smtClean="0">
                <a:latin typeface="Bahnschrift" pitchFamily="34" charset="0"/>
                <a:ea typeface="Montserrat"/>
                <a:cs typeface="Times New Roman" pitchFamily="18" charset="0"/>
              </a:rPr>
              <a:t>Де взяти гроші?</a:t>
            </a:r>
          </a:p>
        </p:txBody>
      </p:sp>
      <p:pic>
        <p:nvPicPr>
          <p:cNvPr id="12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70" y="305677"/>
            <a:ext cx="2650764" cy="71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Заголовок 2"/>
          <p:cNvSpPr txBox="1">
            <a:spLocks/>
          </p:cNvSpPr>
          <p:nvPr/>
        </p:nvSpPr>
        <p:spPr>
          <a:xfrm>
            <a:off x="5158308" y="305676"/>
            <a:ext cx="3240360" cy="6750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Проблема</a:t>
            </a:r>
            <a:endParaRPr lang="uk-U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21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Місце для вмісту 13"/>
          <p:cNvSpPr>
            <a:spLocks noGrp="1"/>
          </p:cNvSpPr>
          <p:nvPr>
            <p:ph idx="1"/>
          </p:nvPr>
        </p:nvSpPr>
        <p:spPr>
          <a:xfrm>
            <a:off x="3502125" y="1416813"/>
            <a:ext cx="8272210" cy="1512168"/>
          </a:xfrm>
        </p:spPr>
        <p:txBody>
          <a:bodyPr rtlCol="0">
            <a:normAutofit/>
          </a:bodyPr>
          <a:lstStyle/>
          <a:p>
            <a:pPr marL="0" indent="0" algn="just">
              <a:buNone/>
              <a:defRPr/>
            </a:pP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Отриманий досвід подолання надскладних викликів доводить необхідність обов’язково мати резервні (альтернативні) системи життєзабезпечення, захисту, оборони.</a:t>
            </a:r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1006" y="6199033"/>
            <a:ext cx="667652" cy="5899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827" y="305677"/>
            <a:ext cx="1655508" cy="719185"/>
          </a:xfrm>
          <a:prstGeom prst="rect">
            <a:avLst/>
          </a:prstGeom>
        </p:spPr>
      </p:pic>
      <p:sp>
        <p:nvSpPr>
          <p:cNvPr id="9" name="Google Shape;99;p13"/>
          <p:cNvSpPr txBox="1"/>
          <p:nvPr/>
        </p:nvSpPr>
        <p:spPr>
          <a:xfrm>
            <a:off x="4452372" y="6372958"/>
            <a:ext cx="386965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ctr">
              <a:defRPr/>
            </a:pPr>
            <a:r>
              <a:rPr lang="uk-UA" sz="1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Ми творимо разом велику Державу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1412776"/>
            <a:ext cx="2914650" cy="1939567"/>
          </a:xfrm>
          <a:prstGeom prst="rect">
            <a:avLst/>
          </a:prstGeom>
        </p:spPr>
      </p:pic>
      <p:sp>
        <p:nvSpPr>
          <p:cNvPr id="10" name="Місце для вмісту 13"/>
          <p:cNvSpPr txBox="1">
            <a:spLocks/>
          </p:cNvSpPr>
          <p:nvPr/>
        </p:nvSpPr>
        <p:spPr>
          <a:xfrm>
            <a:off x="261764" y="3645024"/>
            <a:ext cx="11504296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  <a:defRPr/>
            </a:pP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Фінансова система є однією з найважливіших систем взаємодії держави, бізнесу, населення, зовнішнього світу. </a:t>
            </a:r>
          </a:p>
          <a:p>
            <a:pPr marL="0" indent="0" algn="just">
              <a:buFont typeface="Arial" pitchFamily="34" charset="0"/>
              <a:buNone/>
              <a:defRPr/>
            </a:pP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У разі виникнення проблеми або фінансової кризи, на теперішній час, фінансова система не має резервної (альтернативної) розрахункової системи для суспільства.  </a:t>
            </a:r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  <a:cs typeface="Times New Roman" pitchFamily="18" charset="0"/>
            </a:endParaRPr>
          </a:p>
        </p:txBody>
      </p:sp>
      <p:pic>
        <p:nvPicPr>
          <p:cNvPr id="11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70" y="305677"/>
            <a:ext cx="2650764" cy="71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Заголовок 2"/>
          <p:cNvSpPr txBox="1">
            <a:spLocks/>
          </p:cNvSpPr>
          <p:nvPr/>
        </p:nvSpPr>
        <p:spPr>
          <a:xfrm>
            <a:off x="5158308" y="305676"/>
            <a:ext cx="3240360" cy="6750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Проблема</a:t>
            </a:r>
            <a:endParaRPr lang="uk-U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94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Місце для вмісту 13"/>
          <p:cNvSpPr>
            <a:spLocks noGrp="1"/>
          </p:cNvSpPr>
          <p:nvPr>
            <p:ph idx="1"/>
          </p:nvPr>
        </p:nvSpPr>
        <p:spPr>
          <a:xfrm>
            <a:off x="4150196" y="1278426"/>
            <a:ext cx="7624139" cy="2726637"/>
          </a:xfrm>
        </p:spPr>
        <p:txBody>
          <a:bodyPr rtlCol="0">
            <a:noAutofit/>
          </a:bodyPr>
          <a:lstStyle/>
          <a:p>
            <a:pPr marL="0" indent="0" algn="just">
              <a:buNone/>
              <a:defRPr/>
            </a:pPr>
            <a:r>
              <a:rPr lang="uk-UA" sz="2000" b="1" dirty="0" smtClean="0">
                <a:latin typeface="Bahnschrift" pitchFamily="34" charset="0"/>
                <a:cs typeface="Times New Roman" pitchFamily="18" charset="0"/>
              </a:rPr>
              <a:t>Інформаційні технології надають можливість створити національну екосистему яка поєднає:</a:t>
            </a:r>
          </a:p>
          <a:p>
            <a:pPr algn="just">
              <a:defRPr/>
            </a:pPr>
            <a:r>
              <a:rPr lang="uk-UA" sz="2000" b="1" dirty="0" smtClean="0">
                <a:latin typeface="Bahnschrift" pitchFamily="34" charset="0"/>
                <a:cs typeface="Times New Roman" pitchFamily="18" charset="0"/>
              </a:rPr>
              <a:t>внутрішні ресурси громад;</a:t>
            </a:r>
          </a:p>
          <a:p>
            <a:pPr algn="just">
              <a:defRPr/>
            </a:pPr>
            <a:r>
              <a:rPr lang="uk-UA" sz="2000" b="1" dirty="0" smtClean="0">
                <a:latin typeface="Bahnschrift" pitchFamily="34" charset="0"/>
                <a:cs typeface="Times New Roman" pitchFamily="18" charset="0"/>
              </a:rPr>
              <a:t>місцеві інформаційно-маркетингові центри;</a:t>
            </a:r>
          </a:p>
          <a:p>
            <a:pPr algn="just">
              <a:defRPr/>
            </a:pPr>
            <a:r>
              <a:rPr lang="uk-UA" sz="2000" b="1" dirty="0" smtClean="0">
                <a:latin typeface="Bahnschrift" pitchFamily="34" charset="0"/>
                <a:cs typeface="Times New Roman" pitchFamily="18" charset="0"/>
              </a:rPr>
              <a:t>альтернативну розрахункову систему*, яка доповнює грошову.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1006" y="6199033"/>
            <a:ext cx="667652" cy="5899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827" y="305677"/>
            <a:ext cx="1655508" cy="719185"/>
          </a:xfrm>
          <a:prstGeom prst="rect">
            <a:avLst/>
          </a:prstGeom>
        </p:spPr>
      </p:pic>
      <p:sp>
        <p:nvSpPr>
          <p:cNvPr id="10" name="Google Shape;99;p13"/>
          <p:cNvSpPr txBox="1"/>
          <p:nvPr/>
        </p:nvSpPr>
        <p:spPr>
          <a:xfrm>
            <a:off x="4452372" y="6372958"/>
            <a:ext cx="386965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ctr">
              <a:defRPr/>
            </a:pPr>
            <a:r>
              <a:rPr lang="uk-UA" sz="1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Ми творимо разом велику Державу</a:t>
            </a:r>
          </a:p>
        </p:txBody>
      </p:sp>
      <p:sp>
        <p:nvSpPr>
          <p:cNvPr id="12" name="Місце для вмісту 13"/>
          <p:cNvSpPr txBox="1">
            <a:spLocks/>
          </p:cNvSpPr>
          <p:nvPr/>
        </p:nvSpPr>
        <p:spPr>
          <a:xfrm>
            <a:off x="1861726" y="4439519"/>
            <a:ext cx="9928395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uk-UA" sz="1800" b="1" dirty="0" smtClean="0">
                <a:latin typeface="Bahnschrift" pitchFamily="34" charset="0"/>
                <a:cs typeface="Times New Roman" pitchFamily="18" charset="0"/>
              </a:rPr>
              <a:t>*Альтернативна розрахункова система - кардинально інша обліково-розрахункова система основою та джерелом облікових одиниць, в якій є «гроші громади, локальні гроші, </a:t>
            </a:r>
            <a:r>
              <a:rPr lang="uk-UA" sz="1800" b="1" dirty="0">
                <a:latin typeface="Bahnschrift" pitchFamily="34" charset="0"/>
                <a:cs typeface="Times New Roman" pitchFamily="18" charset="0"/>
              </a:rPr>
              <a:t>місцева </a:t>
            </a:r>
            <a:r>
              <a:rPr lang="uk-UA" sz="1800" b="1" dirty="0" smtClean="0">
                <a:latin typeface="Bahnschrift" pitchFamily="34" charset="0"/>
                <a:cs typeface="Times New Roman" pitchFamily="18" charset="0"/>
              </a:rPr>
              <a:t>валюта» - цифрові засоби платежу.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15" y="1268761"/>
            <a:ext cx="3545009" cy="2592288"/>
          </a:xfrm>
          <a:prstGeom prst="rect">
            <a:avLst/>
          </a:prstGeom>
        </p:spPr>
      </p:pic>
      <p:pic>
        <p:nvPicPr>
          <p:cNvPr id="11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70" y="305677"/>
            <a:ext cx="2650764" cy="71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Заголовок 2"/>
          <p:cNvSpPr txBox="1">
            <a:spLocks/>
          </p:cNvSpPr>
          <p:nvPr/>
        </p:nvSpPr>
        <p:spPr>
          <a:xfrm>
            <a:off x="5158308" y="305676"/>
            <a:ext cx="3240360" cy="6750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Рішення</a:t>
            </a:r>
            <a:endParaRPr lang="uk-U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58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Місце для вмісту 13"/>
          <p:cNvSpPr>
            <a:spLocks noGrp="1"/>
          </p:cNvSpPr>
          <p:nvPr>
            <p:ph idx="1"/>
          </p:nvPr>
        </p:nvSpPr>
        <p:spPr>
          <a:xfrm>
            <a:off x="3502124" y="1051223"/>
            <a:ext cx="8280920" cy="5186089"/>
          </a:xfrm>
        </p:spPr>
        <p:txBody>
          <a:bodyPr rtlCol="0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Створити національну платформу (екосистему) з альтернативною розрахунковою системою, яка доповнює грошову.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Кожна громада реєструє місцеві представництва на платформі.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Управління доручає місцевим інформаційно-маркетинговим центрам (ІМЦ).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ІМЦ керують емісією «місцевої валюти», розраховуючись з виконавцями місцевих програм і проектів через альтернативну розрахункову систему, в необхідному обсязі, згідно з затвердженими кошторисами.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1006" y="6199033"/>
            <a:ext cx="667652" cy="5899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827" y="305677"/>
            <a:ext cx="1655508" cy="719185"/>
          </a:xfrm>
          <a:prstGeom prst="rect">
            <a:avLst/>
          </a:prstGeom>
        </p:spPr>
      </p:pic>
      <p:sp>
        <p:nvSpPr>
          <p:cNvPr id="10" name="Google Shape;99;p13"/>
          <p:cNvSpPr txBox="1"/>
          <p:nvPr/>
        </p:nvSpPr>
        <p:spPr>
          <a:xfrm>
            <a:off x="4452372" y="6372958"/>
            <a:ext cx="386965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ctr">
              <a:defRPr/>
            </a:pPr>
            <a:r>
              <a:rPr lang="uk-UA" sz="1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Ми творимо разом велику Державу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4" y="1196752"/>
            <a:ext cx="2914650" cy="529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70" y="305677"/>
            <a:ext cx="2650764" cy="71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 2"/>
          <p:cNvSpPr txBox="1">
            <a:spLocks/>
          </p:cNvSpPr>
          <p:nvPr/>
        </p:nvSpPr>
        <p:spPr>
          <a:xfrm>
            <a:off x="3286100" y="305676"/>
            <a:ext cx="6768752" cy="6750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Пропозиція-завдання</a:t>
            </a:r>
            <a:endParaRPr lang="uk-U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45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Місце для вмісту 13"/>
          <p:cNvSpPr>
            <a:spLocks noGrp="1"/>
          </p:cNvSpPr>
          <p:nvPr>
            <p:ph idx="1"/>
          </p:nvPr>
        </p:nvSpPr>
        <p:spPr>
          <a:xfrm>
            <a:off x="3790155" y="1268760"/>
            <a:ext cx="7984179" cy="1728191"/>
          </a:xfrm>
        </p:spPr>
        <p:txBody>
          <a:bodyPr rtlCol="0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uk-UA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Ініціатором створення місцевого представництва ІМЦ можуть бути місцеві органи влади або рекомендована ними місцева організація.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uk-UA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Інформаційно-маркетингові центри та альтернативні розрахункові системи допомагають місцевим органам влади досягати успіхів у сфері сталого розвитку, екології, здоров’я та благополуччя, а також соціальної активності громадян.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1006" y="6199033"/>
            <a:ext cx="667652" cy="5899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827" y="305677"/>
            <a:ext cx="1655508" cy="719185"/>
          </a:xfrm>
          <a:prstGeom prst="rect">
            <a:avLst/>
          </a:prstGeom>
        </p:spPr>
      </p:pic>
      <p:sp>
        <p:nvSpPr>
          <p:cNvPr id="10" name="Google Shape;99;p13"/>
          <p:cNvSpPr txBox="1"/>
          <p:nvPr/>
        </p:nvSpPr>
        <p:spPr>
          <a:xfrm>
            <a:off x="4452372" y="6372958"/>
            <a:ext cx="386965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ctr">
              <a:defRPr/>
            </a:pPr>
            <a:r>
              <a:rPr lang="uk-UA" sz="1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Ми творимо разом велику Державу</a:t>
            </a:r>
          </a:p>
        </p:txBody>
      </p:sp>
      <p:sp>
        <p:nvSpPr>
          <p:cNvPr id="9" name="Місце для вмісту 13"/>
          <p:cNvSpPr txBox="1">
            <a:spLocks/>
          </p:cNvSpPr>
          <p:nvPr/>
        </p:nvSpPr>
        <p:spPr>
          <a:xfrm>
            <a:off x="264284" y="4560201"/>
            <a:ext cx="11662775" cy="16388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За допомогою ASS (альтернативної розрахункової системи) усі учасники спільноти (А, В, С та Д) можуть взаємодіяти та обмінюватися між собою, задовольняючи свої потреби в тому, що їм потрібно, надаючи іншим те, що у них є. Через Систему ведеться облік обмінних операцій.</a:t>
            </a:r>
            <a:b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</a:b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Таким чином, досягається сталий розвиток, соціальна активність та благополуччя всіх учасників місцевої спільноти. Чого неможливо досягти за нестачі національної валюти.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85" y="1340768"/>
            <a:ext cx="3415976" cy="2274790"/>
          </a:xfrm>
          <a:prstGeom prst="rect">
            <a:avLst/>
          </a:prstGeom>
        </p:spPr>
      </p:pic>
      <p:sp>
        <p:nvSpPr>
          <p:cNvPr id="11" name="Місце для вмісту 13"/>
          <p:cNvSpPr txBox="1">
            <a:spLocks/>
          </p:cNvSpPr>
          <p:nvPr/>
        </p:nvSpPr>
        <p:spPr>
          <a:xfrm>
            <a:off x="3790155" y="2708920"/>
            <a:ext cx="7984179" cy="18132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uk-UA" sz="1600" b="1" dirty="0" smtClean="0">
                <a:latin typeface="Bahnschrift" pitchFamily="34" charset="0"/>
                <a:cs typeface="Times New Roman" pitchFamily="18" charset="0"/>
              </a:rPr>
              <a:t>Уявіть собі, що тільки учасники А та В мають достатньо </a:t>
            </a:r>
            <a:r>
              <a:rPr lang="uk-UA" sz="1600" b="1" dirty="0" err="1" smtClean="0">
                <a:latin typeface="Bahnschrift" pitchFamily="34" charset="0"/>
                <a:cs typeface="Times New Roman" pitchFamily="18" charset="0"/>
              </a:rPr>
              <a:t>фіатних</a:t>
            </a:r>
            <a:r>
              <a:rPr lang="uk-UA" sz="1600" b="1" dirty="0" smtClean="0">
                <a:latin typeface="Bahnschrift" pitchFamily="34" charset="0"/>
                <a:cs typeface="Times New Roman" pitchFamily="18" charset="0"/>
              </a:rPr>
              <a:t> (офіційних) грошей у місцевій спільноті для здійснення взаєморозрахунків (покупок та продажів) між собою та із зовнішнім світом. </a:t>
            </a:r>
          </a:p>
          <a:p>
            <a:pPr marL="0" indent="0">
              <a:buNone/>
              <a:defRPr/>
            </a:pPr>
            <a:r>
              <a:rPr lang="uk-UA" sz="1600" b="1" dirty="0" smtClean="0">
                <a:latin typeface="Bahnschrift" pitchFamily="34" charset="0"/>
                <a:cs typeface="Times New Roman" pitchFamily="18" charset="0"/>
              </a:rPr>
              <a:t>При цьому, крім учасників А і В, у учасників Д і С теж є що запропонувати спільноті. Це можуть бути як матеріальні товари, так і нематеріальні активи у вигляді різних послуг, робіт тощо.</a:t>
            </a:r>
          </a:p>
        </p:txBody>
      </p:sp>
      <p:pic>
        <p:nvPicPr>
          <p:cNvPr id="12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70" y="305677"/>
            <a:ext cx="2650764" cy="71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Заголовок 2"/>
          <p:cNvSpPr txBox="1">
            <a:spLocks/>
          </p:cNvSpPr>
          <p:nvPr/>
        </p:nvSpPr>
        <p:spPr>
          <a:xfrm>
            <a:off x="3286100" y="305676"/>
            <a:ext cx="6768752" cy="6750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Приклад-пояснення</a:t>
            </a:r>
            <a:endParaRPr lang="uk-U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59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Цифровий синій тунель 16х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9411903_TF02895261_TF02895261" id="{189E4857-CBB9-45ED-BAB1-C74B8367A4E7}" vid="{BD4B440E-F21B-467D-B978-5640B6CFCD4D}"/>
    </a:ext>
  </a:extLst>
</a:theme>
</file>

<file path=ppt/theme/theme2.xml><?xml version="1.0" encoding="utf-8"?>
<a:theme xmlns:a="http://schemas.openxmlformats.org/drawingml/2006/main" name="Тема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- Цифровий синий тунель-UA</Template>
  <TotalTime>0</TotalTime>
  <Words>1613</Words>
  <Application>Microsoft Office PowerPoint</Application>
  <PresentationFormat>Произвольный</PresentationFormat>
  <Paragraphs>190</Paragraphs>
  <Slides>19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Цифровий синій тунель 16х9</vt:lpstr>
      <vt:lpstr>Презентация PowerPoint</vt:lpstr>
      <vt:lpstr>Вступ</vt:lpstr>
      <vt:lpstr>Мета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АРС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Унікальність системи</vt:lpstr>
      <vt:lpstr>Переваги для органів влади</vt:lpstr>
      <vt:lpstr>Що робити?</vt:lpstr>
      <vt:lpstr>Наші контакти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2018-10-24T10:37:41Z</dcterms:created>
  <dcterms:modified xsi:type="dcterms:W3CDTF">2024-05-13T11:47:52Z</dcterms:modified>
</cp:coreProperties>
</file>